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2"/>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Light" charset="1" panose="00000400000000000000"/>
      <p:regular r:id="rId10"/>
    </p:embeddedFont>
    <p:embeddedFont>
      <p:font typeface="Open Sauce Light Bold" charset="1" panose="00000600000000000000"/>
      <p:regular r:id="rId11"/>
    </p:embeddedFont>
    <p:embeddedFont>
      <p:font typeface="Open Sauce Light Italics" charset="1" panose="00000400000000000000"/>
      <p:regular r:id="rId12"/>
    </p:embeddedFont>
    <p:embeddedFont>
      <p:font typeface="Open Sauce Light Bold Italics" charset="1" panose="000006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notesMasters/notesMaster1.xml" Type="http://schemas.openxmlformats.org/officeDocument/2006/relationships/notesMaster"/><Relationship Id="rId33" Target="theme/theme2.xml" Type="http://schemas.openxmlformats.org/officeDocument/2006/relationships/theme"/><Relationship Id="rId34" Target="notesSlides/notesSlide1.xml" Type="http://schemas.openxmlformats.org/officeDocument/2006/relationships/notesSlide"/><Relationship Id="rId35" Target="notesSlides/notesSlide2.xml" Type="http://schemas.openxmlformats.org/officeDocument/2006/relationships/notesSlide"/><Relationship Id="rId36" Target="notesSlides/notesSlide3.xml" Type="http://schemas.openxmlformats.org/officeDocument/2006/relationships/notesSlide"/><Relationship Id="rId37" Target="notesSlides/notesSlide4.xml" Type="http://schemas.openxmlformats.org/officeDocument/2006/relationships/notesSlide"/><Relationship Id="rId38" Target="notesSlides/notesSlide5.xml" Type="http://schemas.openxmlformats.org/officeDocument/2006/relationships/notesSlide"/><Relationship Id="rId39" Target="notesSlides/notesSlide6.xml" Type="http://schemas.openxmlformats.org/officeDocument/2006/relationships/notesSlide"/><Relationship Id="rId4" Target="theme/theme1.xml" Type="http://schemas.openxmlformats.org/officeDocument/2006/relationships/theme"/><Relationship Id="rId40" Target="notesSlides/notesSlide7.xml" Type="http://schemas.openxmlformats.org/officeDocument/2006/relationships/notesSlide"/><Relationship Id="rId41" Target="notesSlides/notesSlide8.xml" Type="http://schemas.openxmlformats.org/officeDocument/2006/relationships/notesSlide"/><Relationship Id="rId42" Target="notesSlides/notesSlide9.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SSBump Defined</a:t>
            </a:r>
          </a:p>
          <a:p>
            <a:r>
              <a:rPr lang="en-US"/>
              <a:t/>
            </a:r>
          </a:p>
          <a:p>
            <a:r>
              <a:rPr lang="en-US"/>
              <a:t>The Smart Speed Bump (SSBump) represents an innovative solution to road safety concerns, with a primary aim to not only regulate speed but also facilitate the passage of emergency vehicles. While this may seem unconventional, the SSBump operates as a mandatory speed regulator for standard vehicles, simultaneously leveraging sensors and IoT-based technologies to minimize response time for emergency service providers and optimize traffic flow.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SSBump Defined</a:t>
            </a:r>
          </a:p>
          <a:p>
            <a:r>
              <a:rPr lang="en-US"/>
              <a:t/>
            </a:r>
          </a:p>
          <a:p>
            <a:r>
              <a:rPr lang="en-US"/>
              <a:t>The Smart Speed Bump (SSBump) represents an innovative solution to road safety concerns, with a primary aim to not only regulate speed but also facilitate the passage of emergency vehicles. While this may seem unconventional, the SSBump operates as a mandatory speed regulator for standard vehicles, simultaneously leveraging sensors and IoT-based technologies to minimize response time for emergency service providers and optimize traffic flow.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Before SSBump</a:t>
            </a:r>
          </a:p>
          <a:p>
            <a:r>
              <a:rPr lang="en-US"/>
              <a:t/>
            </a:r>
          </a:p>
          <a:p>
            <a:r>
              <a:rPr lang="en-US"/>
              <a:t>Bumps were the same for all vehicles, so they have only one function: to reduce vehicle speed.</a:t>
            </a:r>
          </a:p>
          <a:p>
            <a:r>
              <a:rPr lang="en-US"/>
              <a:t/>
            </a:r>
          </a:p>
          <a:p>
            <a:r>
              <a:rPr lang="en-US"/>
              <a:t>According to studies, emergency response delays can affect up to 10 seconds, so this is a major weakness.</a:t>
            </a:r>
          </a:p>
          <a:p>
            <a:r>
              <a:rPr lang="en-US"/>
              <a:t/>
            </a:r>
          </a:p>
          <a:p>
            <a:r>
              <a:rPr lang="en-US"/>
              <a:t>There has been no significant progress in conventional bumps since the early 1900s, thus making them fuckin boring!</a:t>
            </a:r>
          </a:p>
          <a:p>
            <a:r>
              <a:rPr lang="en-US"/>
              <a:t/>
            </a:r>
          </a:p>
          <a:p>
            <a:r>
              <a:rPr lang="en-US"/>
              <a:t>-----------------------------------</a:t>
            </a:r>
          </a:p>
          <a:p>
            <a:r>
              <a:rPr lang="en-US"/>
              <a:t/>
            </a:r>
          </a:p>
          <a:p>
            <a:r>
              <a:rPr lang="en-US"/>
              <a:t>After SSBump</a:t>
            </a:r>
          </a:p>
          <a:p>
            <a:r>
              <a:rPr lang="en-US"/>
              <a:t/>
            </a:r>
          </a:p>
          <a:p>
            <a:r>
              <a:rPr lang="en-US"/>
              <a:t>The SSMUBP system has been intelligently designed to adapt to varying vehicle types and respond accordingly.</a:t>
            </a:r>
          </a:p>
          <a:p>
            <a:r>
              <a:rPr lang="en-US"/>
              <a:t/>
            </a:r>
          </a:p>
          <a:p>
            <a:r>
              <a:rPr lang="en-US"/>
              <a:t>It reduces emergency response delays, helps optimize traffic flow, and reduces congestion.</a:t>
            </a:r>
          </a:p>
          <a:p>
            <a:r>
              <a:rPr lang="en-US"/>
              <a:t/>
            </a:r>
          </a:p>
          <a:p>
            <a:r>
              <a:rPr lang="en-US"/>
              <a:t>City planners use the system to gather data on traffic patterns and emergency vehicles for data-driven infrastructure planning.</a:t>
            </a:r>
          </a:p>
          <a:p>
            <a:r>
              <a:rPr lang="en-US"/>
              <a:t/>
            </a:r>
          </a:p>
          <a:p>
            <a:r>
              <a:rPr lang="en-US"/>
              <a:t>Leads to less CO2 emissions</a:t>
            </a:r>
          </a:p>
          <a:p>
            <a:r>
              <a:rPr lang="en-US"/>
              <a:t/>
            </a:r>
          </a:p>
          <a:p>
            <a:r>
              <a:rPr lang="en-US"/>
              <a:t>Different modes of operation: manual, ideal, emergency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smart speed bump is a cutting-edge technological innovation that has been designed to expedite emergency response times. This innovative solution leverages the LoRa protocol to enable communication with adjacent emergency service vehicles. Upon confirmation of communication, the speed bumps receive a command to lower their height and descend to the ground completely, thus allowing faster emergency response times. Once the emergency vehicle has passed, the speed bump seamlessly returns to its original position.</a:t>
            </a:r>
          </a:p>
          <a:p>
            <a:r>
              <a:rPr lang="en-US"/>
              <a:t/>
            </a:r>
          </a:p>
          <a:p>
            <a:r>
              <a:rPr lang="en-US"/>
              <a:t>Furthermore, the system is equipped with sensors that monitor the speed of passing vehicles. The collected data is then transmitted in real-time via the cellular network to a centralized server for analysis. The data gathered from the sensors enables informed decision-making by city planners regarding infrastructure planning. By providing real-time insights into traffic patterns and vehicle speeds, the system empowers planners to make data-driven decisions that optimize traffic flow and minimize congestion intelligently.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Sigfox :   ﺑﻪ دﻟﯿﻞ دﯾﺘﺎ رﯾﺖ ﺑﺴﯿﺎر ﭘﺎﯾﯿﻦ ﯾﻌﻨﯽ 140 ﭘﯿﺎم 12  ﺑﺎﯾﺘﯽ  در روز ﻣﻮرد اﺳﺘﻔﺎده ﻧﯿﺴﺖ در اﺳﻼﯾﺪ ﻫﺎ ﮔﻔﺘﻪ  ﺷﺪه 14 ﭘﯿﺎم در روز 26 ﺑﺎﯾﺘﯽ  </a:t>
            </a:r>
          </a:p>
          <a:p>
            <a:r>
              <a:rPr lang="en-US"/>
              <a:t>: Licensed ﺑﻪ دﻟﯿﻞ ﻫﺰﯾﻨﻪ اﺿﺎﻓﻪ ﺗﺮ و flexibility  ﭘﺎﯾﯿﻦ ﻣﻮرد ﻧﻈﺮ ﻣﺎ ﻧﯿﺴﺖ  </a:t>
            </a:r>
          </a:p>
          <a:p>
            <a:r>
              <a:rPr lang="en-US"/>
              <a:t>ﺳﺎﯾﺮ ﮔﺰﯾﻨﻪ ﻫﺎ ﻣﺜﻞ ﺑﻠﻮﺗﻮث و   Zigbee ﺑﻪ دﻟﯿﻞ رﻧﺞ ﭘﺎﯾﯿﻦ  ﻗﺎﺑﻞ اﺳﺘﻔﺎده ﻧﯿﺴﺘﻨﺪ  </a:t>
            </a:r>
          </a:p>
          <a:p>
            <a:r>
              <a:rPr lang="en-US"/>
              <a:t/>
            </a:r>
          </a:p>
          <a:p>
            <a:r>
              <a:rPr lang="en-US"/>
              <a:t>ﺑﺮاي اﻓﺰاﯾﺶ اﻣﻨﯿﺖ ارﺗﺒﺎط ﻟﻮرا ﻣﯽ ﺗﻮاﻧﯿﻢ از   AES Advanced encryption Standard اﺳﺘﻔﺎده  ﮐﻨﯿﻢ </a:t>
            </a:r>
          </a:p>
          <a:p>
            <a:r>
              <a:rPr lang="en-US"/>
              <a:t/>
            </a:r>
          </a:p>
          <a:p>
            <a:r>
              <a:rPr lang="en-US"/>
              <a:t> ﺑﻪ  دﻟﯿﻞ   unlicensed ﺑﻮدن ﻟﻮرا 433 mhzاﻣﮑﺎن  interference  وﺟﻮد دارد  </a:t>
            </a:r>
          </a:p>
          <a:p>
            <a:r>
              <a:rPr lang="en-US"/>
              <a:t/>
            </a:r>
          </a:p>
          <a:p>
            <a:r>
              <a:rPr lang="en-US"/>
              <a:t>ﻣﯿﺘﻮان از ﻣﮑﺎﻧﯿﺰم Adaptive data rate  ﺑﺮاي زﻣﺎﻧﯽ ﮐﻪ ﭘﮑﺖ ﻫﺎ ﮔﻢ ﻣﯽ ﺷﻮﻧﺪ و Interference وﺟﻮد  دارد اﺳﺘﻔﺎده ﮐﺮد ﺗﺎ ﻧﺮخ ارﺳﺎﻟﯽ و زﻣﺎن ارﺳﺎل ﺑﯿﻦ ارﺳﺎل ﻫﺎ ﺑﺎ ﺗﻮﺟﻪ ﺑﻪ وﺿﻌﯿﺖ ﺷﺒﮑﻪ ﺗﻐﯿﯿﺮ ﮐﻨﺪ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دﻻﯾﻞ اﺳﺘﻔﺎده از   5Gدر ﻧﺴﺨﻪ real </a:t>
            </a:r>
          </a:p>
          <a:p>
            <a:r>
              <a:rPr lang="en-US"/>
              <a:t/>
            </a:r>
          </a:p>
          <a:p>
            <a:r>
              <a:rPr lang="en-US"/>
              <a:t>ﮔﺴﺘﺮدﮔﯽ ﻣﺎژول ﻫﺎي دﺳﺖ اﻧﺪاز در ﺳﻄﺢ ﺷﻬﺮ  ﮐﻪ ﺑﺮاي اﺗﺼﺎل ﺑﻪ اﯾﻨﺘﺮﻧﺖ ﻧﯿﺎز ﺑﻪ ﺗﮑﻨﻮﻟﻮژي ﺑﯽ ﺳﯿﻢ و ﭘﻮﺷﺶ  دﻫﯽ ﮔﺴﺘﺮده دارﯾﻢ  </a:t>
            </a:r>
          </a:p>
          <a:p>
            <a:r>
              <a:rPr lang="en-US"/>
              <a:t/>
            </a:r>
          </a:p>
          <a:p>
            <a:r>
              <a:rPr lang="en-US"/>
              <a:t>ارﺳﺎل دﯾﺘﺎﻫﺎي ﺗ ﺠﻤﯿﻌﯽ ﺑﻪ ﺳﺮور در ﮐﻤﺘﺮﯾﻦ زﻣﺎن ﻣﻤﮑﻦ </a:t>
            </a:r>
          </a:p>
          <a:p>
            <a:r>
              <a:rPr lang="en-US"/>
              <a:t/>
            </a:r>
          </a:p>
          <a:p>
            <a:r>
              <a:rPr lang="en-US"/>
              <a:t>در ﺣﺎﻟﯽ ﮐﻪ اﻣﮑﺎن اﺳﺘﻔﺎده از ارﺗﺒﺎﻃﺎت ﺳﯿﻤﯽ ﺑﻪ دﻟﯿﻞ ﻣﮑﺎن دﺳﺖ اﻧﺪاز وﺟﻮد ﻧﺪارد و  ﭘﻮﺷﺶ دﻫﯽ wifi   ﻧﯿﺰ  ﻧﯿﺎز ﻣﺎ راﺗﺎﻣﯿﻦ ﻧﻤﯽ ﮐﻨﺪ   </a:t>
            </a:r>
          </a:p>
          <a:p>
            <a:r>
              <a:rPr lang="en-US"/>
              <a:t/>
            </a:r>
          </a:p>
          <a:p>
            <a:r>
              <a:rPr lang="en-US"/>
              <a:t>اﻣﺎ در ﻧﺴﺨﻪ دﻣﻮي ﺳﺎﺧﺘﻪ ﺷﺪه ﺑﻪ دﻟﯿﻞ ﻣﺤﺪودﯾﺖ ﮐﻤﺘﺮ از wifi و ﻣﺎژول esp8266 اﺳﺘﻔﺎده ﮐﺮده اﯾﻢ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دﻻﯾﻞ اﻧﺘﺨﺎب  blynk</a:t>
            </a:r>
          </a:p>
          <a:p>
            <a:r>
              <a:rPr lang="en-US"/>
              <a:t/>
            </a:r>
          </a:p>
          <a:p>
            <a:r>
              <a:rPr lang="en-US"/>
              <a:t>اﻣﮑﺎن اﺳﺘﻔﺎده از ﻃﯿﻒ وﺳﯿﻊ ﺳﺨﺖ اﻓﺰار ﻫﺎ ﺑﻪ د ﻟﯿﻞ   ﺳﺎزﮔﺎري ﺑﺎﻻي blynk ﺑﺎ ﺳﺨﺖ اﻓﺰار ﻫﺎي ﻣﺨﺘﻠﻒ در  ﺣﺎﻟﯽ ﮐﻪ   arduino iot cloud از ﮐﺘﺎﺑﺨﺎﻧﻪ ﻫﺎ و sdk و ﺳﺨﺖ اﻓﺰار ﻫﺎي ﻣﺤﺪود ﺗﺮي ﭘﺸﺘﯿﺒﺎﻧﯽ ﻣﯽ ﮐﻨﺪ </a:t>
            </a:r>
          </a:p>
          <a:p>
            <a:r>
              <a:rPr lang="en-US"/>
              <a:t/>
            </a:r>
          </a:p>
          <a:p>
            <a:r>
              <a:rPr lang="en-US"/>
              <a:t>open source ﺑﻮدن و اﻣﮑﺎن اﺳﺘﻔﺎده از اﭘﻠﯿﮑﯿﺸﻦ ﻣﻮﺑﺎﯾﻞ و ﺳﺮور اﺑﺮي ﺑﺮاي راه اﻧﺪازي ﭘﺮوژه ﻫﺎي iot </a:t>
            </a:r>
          </a:p>
          <a:p>
            <a:r>
              <a:rPr lang="en-US"/>
              <a:t>ﻣﺤﯿﻂ ﺳﺎده و User friendly ﺑﺎ ﻗﺎﺑﻠﯿﺖ   drag and drop   </a:t>
            </a:r>
          </a:p>
          <a:p>
            <a:r>
              <a:rPr lang="en-US"/>
              <a:t/>
            </a:r>
          </a:p>
          <a:p>
            <a:r>
              <a:rPr lang="en-US"/>
              <a:t>تحریم</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Integration with autonomous vehicle technology</a:t>
            </a:r>
          </a:p>
          <a:p>
            <a:r>
              <a:rPr lang="en-US"/>
              <a:t/>
            </a:r>
          </a:p>
          <a:p>
            <a:r>
              <a:rPr lang="en-US"/>
              <a:t>The system can integrate with autonomous vehicles to improve traffic management, reduce congestion, and minimize emergency response times by providing real-time data on traffic patterns and enabling autonomous vehicles to adjust their speed and trajectory accordingly.</a:t>
            </a:r>
          </a:p>
          <a:p>
            <a:r>
              <a:rPr lang="en-US"/>
              <a:t/>
            </a:r>
          </a:p>
          <a:p>
            <a:r>
              <a:rPr lang="en-US"/>
              <a:t>----</a:t>
            </a:r>
          </a:p>
          <a:p>
            <a:r>
              <a:rPr lang="en-US"/>
              <a:t/>
            </a:r>
          </a:p>
          <a:p>
            <a:r>
              <a:rPr lang="en-US"/>
              <a:t>Integration with smart city initiatives</a:t>
            </a:r>
          </a:p>
          <a:p>
            <a:r>
              <a:rPr lang="en-US"/>
              <a:t/>
            </a:r>
          </a:p>
          <a:p>
            <a:r>
              <a:rPr lang="en-US"/>
              <a:t>The smart speed bump technology can be integrated into smart city initiatives, which are focused on using data and technology to make urban areas more efficient, sustainable, and livable. This can improve the overall quality of life for citizens by reducing congestion and improving emergency response times.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Integration with predictive analytics</a:t>
            </a:r>
          </a:p>
          <a:p>
            <a:r>
              <a:rPr lang="en-US"/>
              <a:t/>
            </a:r>
          </a:p>
          <a:p>
            <a:r>
              <a:rPr lang="en-US"/>
              <a:t>The system can benefit from the use of machine learning algorithms to analyze historical data on traffic patterns and emergency response times. This data is used to create predictive models that can anticipate future traffic patterns and emergency response needs.</a:t>
            </a:r>
          </a:p>
          <a:p>
            <a:r>
              <a:rPr lang="en-US"/>
              <a:t>--</a:t>
            </a:r>
          </a:p>
          <a:p>
            <a:r>
              <a:rPr lang="en-US"/>
              <a:t/>
            </a:r>
          </a:p>
          <a:p>
            <a:r>
              <a:rPr lang="en-US"/>
              <a:t>Integration of advanced sensor technologies</a:t>
            </a:r>
          </a:p>
          <a:p>
            <a:r>
              <a:rPr lang="en-US"/>
              <a:t/>
            </a:r>
          </a:p>
          <a:p>
            <a:r>
              <a:rPr lang="en-US"/>
              <a:t>Seeking advancement through the use latest sensor technologies such as radar or ultrasonic sensors, as well as other communication protocols such as 5.25G, in order to provide more precise measurements and forecast more accurately, reliably, quickly, and more efficiently.</a:t>
            </a:r>
          </a:p>
          <a:p>
            <a:r>
              <a:rPr lang="en-US"/>
              <a:t/>
            </a:r>
          </a:p>
          <a:p>
            <a:r>
              <a:rPr lang="en-US"/>
              <a:t>---</a:t>
            </a:r>
          </a:p>
          <a:p>
            <a:r>
              <a:rPr lang="en-US"/>
              <a:t/>
            </a:r>
          </a:p>
          <a:p>
            <a:r>
              <a:rPr lang="en-US"/>
              <a:t>Integration with energy harvesting technology</a:t>
            </a:r>
          </a:p>
          <a:p>
            <a:r>
              <a:rPr lang="en-US"/>
              <a:t/>
            </a:r>
          </a:p>
          <a:p>
            <a:r>
              <a:rPr lang="en-US"/>
              <a:t>The system can be integrated with energy harvesting technology, such as solar panels or kinetic energy harvesters, to power the system without the need for external energy sources. This would make the technology more sustainable and cost-effective in the long term.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8.jpeg" Type="http://schemas.openxmlformats.org/officeDocument/2006/relationships/image"/><Relationship Id="rId6" Target="../media/VAFkHBvIuCQ.mp4" Type="http://schemas.openxmlformats.org/officeDocument/2006/relationships/video"/><Relationship Id="rId7" Target="../media/VAFkHBvIuCQ.mp4" Type="http://schemas.microsoft.com/office/2007/relationships/media"/><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2" Target="../notesSlides/notesSlide6.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907865" y="2995694"/>
            <a:ext cx="12472270" cy="4305138"/>
          </a:xfrm>
          <a:prstGeom prst="rect">
            <a:avLst/>
          </a:prstGeom>
        </p:spPr>
        <p:txBody>
          <a:bodyPr anchor="t" rtlCol="false" tIns="0" lIns="0" bIns="0" rIns="0">
            <a:spAutoFit/>
          </a:bodyPr>
          <a:lstStyle/>
          <a:p>
            <a:pPr algn="ctr">
              <a:lnSpc>
                <a:spcPts val="11399"/>
              </a:lnSpc>
            </a:pPr>
            <a:r>
              <a:rPr lang="en-US" sz="9499">
                <a:solidFill>
                  <a:srgbClr val="FFFFFF"/>
                </a:solidFill>
                <a:latin typeface="Open Sauce Light"/>
              </a:rPr>
              <a:t>Intelligent Traffic Control via IoT-based </a:t>
            </a:r>
            <a:r>
              <a:rPr lang="en-US" sz="9499">
                <a:solidFill>
                  <a:srgbClr val="9179FA"/>
                </a:solidFill>
                <a:latin typeface="Open Sauce Light"/>
              </a:rPr>
              <a:t>Smart Speed Bump</a:t>
            </a:r>
          </a:p>
        </p:txBody>
      </p:sp>
      <p:sp>
        <p:nvSpPr>
          <p:cNvPr name="TextBox 3" id="3"/>
          <p:cNvSpPr txBox="true"/>
          <p:nvPr/>
        </p:nvSpPr>
        <p:spPr>
          <a:xfrm rot="0">
            <a:off x="3718671" y="981075"/>
            <a:ext cx="10850658" cy="405684"/>
          </a:xfrm>
          <a:prstGeom prst="rect">
            <a:avLst/>
          </a:prstGeom>
        </p:spPr>
        <p:txBody>
          <a:bodyPr anchor="t" rtlCol="false" tIns="0" lIns="0" bIns="0" rIns="0">
            <a:spAutoFit/>
          </a:bodyPr>
          <a:lstStyle/>
          <a:p>
            <a:pPr algn="ctr">
              <a:lnSpc>
                <a:spcPts val="3359"/>
              </a:lnSpc>
            </a:pPr>
            <a:r>
              <a:rPr lang="en-US" sz="2400" spc="168">
                <a:solidFill>
                  <a:srgbClr val="FFFFFF"/>
                </a:solidFill>
                <a:latin typeface="Open Sauce Light"/>
              </a:rPr>
              <a:t>THE LATEST RESULTS EXPLAINED</a:t>
            </a:r>
          </a:p>
        </p:txBody>
      </p:sp>
      <p:sp>
        <p:nvSpPr>
          <p:cNvPr name="TextBox 4" id="4"/>
          <p:cNvSpPr txBox="true"/>
          <p:nvPr/>
        </p:nvSpPr>
        <p:spPr>
          <a:xfrm rot="0">
            <a:off x="3527249" y="8803005"/>
            <a:ext cx="11233502" cy="455295"/>
          </a:xfrm>
          <a:prstGeom prst="rect">
            <a:avLst/>
          </a:prstGeom>
        </p:spPr>
        <p:txBody>
          <a:bodyPr anchor="t" rtlCol="false" tIns="0" lIns="0" bIns="0" rIns="0">
            <a:spAutoFit/>
          </a:bodyPr>
          <a:lstStyle/>
          <a:p>
            <a:pPr algn="ctr">
              <a:lnSpc>
                <a:spcPts val="3780"/>
              </a:lnSpc>
            </a:pPr>
            <a:r>
              <a:rPr lang="en-US" sz="2700" spc="27">
                <a:solidFill>
                  <a:srgbClr val="FFFFFF"/>
                </a:solidFill>
                <a:latin typeface="Open Sauce Light"/>
              </a:rPr>
              <a:t>By: A. Hosseini, A. Habibi, A. Karshenas, A. Amoomahdi, M. Mokhtari</a:t>
            </a:r>
          </a:p>
        </p:txBody>
      </p:sp>
      <p:pic>
        <p:nvPicPr>
          <p:cNvPr name="Picture 5" id="5"/>
          <p:cNvPicPr>
            <a:picLocks noChangeAspect="true"/>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18920" y="-5260313"/>
            <a:ext cx="13506576" cy="1600995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2114887" y="-1961853"/>
            <a:ext cx="12060782" cy="9166194"/>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8145278" y="4156440"/>
            <a:ext cx="8648155" cy="2806138"/>
          </a:xfrm>
          <a:prstGeom prst="rect">
            <a:avLst/>
          </a:prstGeom>
        </p:spPr>
      </p:pic>
      <p:pic>
        <p:nvPicPr>
          <p:cNvPr name="Picture 4" id="4"/>
          <p:cNvPicPr>
            <a:picLocks noChangeAspect="true"/>
          </p:cNvPicPr>
          <p:nvPr/>
        </p:nvPicPr>
        <p:blipFill>
          <a:blip r:embed="rId6"/>
          <a:srcRect l="13929" t="6629" r="13929" b="8159"/>
          <a:stretch>
            <a:fillRect/>
          </a:stretch>
        </p:blipFill>
        <p:spPr>
          <a:xfrm flipH="false" flipV="false" rot="0">
            <a:off x="1890267" y="3254310"/>
            <a:ext cx="5859311" cy="4610397"/>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811750" y="9810750"/>
            <a:ext cx="476250" cy="476250"/>
          </a:xfrm>
          <a:prstGeom prst="rect">
            <a:avLst/>
          </a:prstGeom>
        </p:spPr>
      </p:pic>
      <p:sp>
        <p:nvSpPr>
          <p:cNvPr name="TextBox 6" id="6"/>
          <p:cNvSpPr txBox="true"/>
          <p:nvPr/>
        </p:nvSpPr>
        <p:spPr>
          <a:xfrm rot="0">
            <a:off x="1028700" y="1442983"/>
            <a:ext cx="7582445" cy="828567"/>
          </a:xfrm>
          <a:prstGeom prst="rect">
            <a:avLst/>
          </a:prstGeom>
        </p:spPr>
        <p:txBody>
          <a:bodyPr anchor="t" rtlCol="false" tIns="0" lIns="0" bIns="0" rIns="0">
            <a:spAutoFit/>
          </a:bodyPr>
          <a:lstStyle/>
          <a:p>
            <a:pPr>
              <a:lnSpc>
                <a:spcPts val="6600"/>
              </a:lnSpc>
            </a:pPr>
            <a:r>
              <a:rPr lang="en-US" sz="5500">
                <a:solidFill>
                  <a:srgbClr val="000000"/>
                </a:solidFill>
                <a:latin typeface="Open Sauce Light Bold"/>
              </a:rPr>
              <a:t>IoT Platforms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9408899" y="-736461"/>
            <a:ext cx="11766433" cy="894248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811750" y="9810750"/>
            <a:ext cx="476250" cy="47625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028700" y="2883123"/>
            <a:ext cx="16230600" cy="6080682"/>
          </a:xfrm>
          <a:prstGeom prst="rect">
            <a:avLst/>
          </a:prstGeom>
        </p:spPr>
      </p:pic>
      <p:sp>
        <p:nvSpPr>
          <p:cNvPr name="TextBox 5" id="5"/>
          <p:cNvSpPr txBox="true"/>
          <p:nvPr/>
        </p:nvSpPr>
        <p:spPr>
          <a:xfrm rot="0">
            <a:off x="1028700" y="1028700"/>
            <a:ext cx="7582445" cy="1657133"/>
          </a:xfrm>
          <a:prstGeom prst="rect">
            <a:avLst/>
          </a:prstGeom>
        </p:spPr>
        <p:txBody>
          <a:bodyPr anchor="t" rtlCol="false" tIns="0" lIns="0" bIns="0" rIns="0">
            <a:spAutoFit/>
          </a:bodyPr>
          <a:lstStyle/>
          <a:p>
            <a:pPr>
              <a:lnSpc>
                <a:spcPts val="6600"/>
              </a:lnSpc>
            </a:pPr>
            <a:r>
              <a:rPr lang="en-US" sz="5500">
                <a:solidFill>
                  <a:srgbClr val="FFFFFF"/>
                </a:solidFill>
                <a:latin typeface="Open Sauce Light Bold"/>
              </a:rPr>
              <a:t>Architecture of the SSBump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06307" y="-6351348"/>
            <a:ext cx="19300614" cy="996613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0">
            <a:off x="-506307" y="6672213"/>
            <a:ext cx="19300614" cy="996613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811750" y="9810750"/>
            <a:ext cx="476250" cy="476250"/>
          </a:xfrm>
          <a:prstGeom prst="rect">
            <a:avLst/>
          </a:prstGeom>
        </p:spPr>
      </p:pic>
      <p:sp>
        <p:nvSpPr>
          <p:cNvPr name="TextBox 5" id="5"/>
          <p:cNvSpPr txBox="true"/>
          <p:nvPr/>
        </p:nvSpPr>
        <p:spPr>
          <a:xfrm rot="0">
            <a:off x="3118104" y="4280114"/>
            <a:ext cx="12051792" cy="1123923"/>
          </a:xfrm>
          <a:prstGeom prst="rect">
            <a:avLst/>
          </a:prstGeom>
        </p:spPr>
        <p:txBody>
          <a:bodyPr anchor="t" rtlCol="false" tIns="0" lIns="0" bIns="0" rIns="0">
            <a:spAutoFit/>
          </a:bodyPr>
          <a:lstStyle/>
          <a:p>
            <a:pPr algn="ctr">
              <a:lnSpc>
                <a:spcPts val="8879"/>
              </a:lnSpc>
            </a:pPr>
            <a:r>
              <a:rPr lang="en-US" sz="7399">
                <a:solidFill>
                  <a:srgbClr val="FFFFFF"/>
                </a:solidFill>
                <a:latin typeface="Open Sauce Light"/>
              </a:rPr>
              <a:t>Time to watch a </a:t>
            </a:r>
            <a:r>
              <a:rPr lang="en-US" sz="7399">
                <a:solidFill>
                  <a:srgbClr val="9179FA"/>
                </a:solidFill>
                <a:latin typeface="Open Sauce Light Bold"/>
              </a:rPr>
              <a:t>Demo!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10800000">
            <a:off x="-4155032" y="-1664506"/>
            <a:ext cx="16461989" cy="1251111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811750" y="9810750"/>
            <a:ext cx="476250" cy="476250"/>
          </a:xfrm>
          <a:prstGeom prst="rect">
            <a:avLst/>
          </a:prstGeom>
        </p:spPr>
      </p:pic>
      <p:sp>
        <p:nvSpPr>
          <p:cNvPr name="TextBox 4" id="4"/>
          <p:cNvSpPr txBox="true"/>
          <p:nvPr/>
        </p:nvSpPr>
        <p:spPr>
          <a:xfrm rot="0">
            <a:off x="6049893" y="3852890"/>
            <a:ext cx="9357222" cy="2581221"/>
          </a:xfrm>
          <a:prstGeom prst="rect">
            <a:avLst/>
          </a:prstGeom>
        </p:spPr>
        <p:txBody>
          <a:bodyPr anchor="t" rtlCol="false" tIns="0" lIns="0" bIns="0" rIns="0">
            <a:spAutoFit/>
          </a:bodyPr>
          <a:lstStyle/>
          <a:p>
            <a:pPr>
              <a:lnSpc>
                <a:spcPts val="10199"/>
              </a:lnSpc>
            </a:pPr>
            <a:r>
              <a:rPr lang="en-US" sz="8499">
                <a:solidFill>
                  <a:srgbClr val="9179FA"/>
                </a:solidFill>
                <a:latin typeface="Open Sauce Light Bold"/>
              </a:rPr>
              <a:t>Future Prospects</a:t>
            </a:r>
          </a:p>
          <a:p>
            <a:pPr>
              <a:lnSpc>
                <a:spcPts val="10200"/>
              </a:lnSpc>
            </a:pPr>
            <a:r>
              <a:rPr lang="en-US" sz="8500">
                <a:solidFill>
                  <a:srgbClr val="FFFFFF"/>
                </a:solidFill>
                <a:latin typeface="Open Sauce Light"/>
              </a:rPr>
              <a:t>of the SSBump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3352800" y="560403"/>
            <a:ext cx="12060782" cy="9166194"/>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811750" y="9810750"/>
            <a:ext cx="476250" cy="476250"/>
          </a:xfrm>
          <a:prstGeom prst="rect">
            <a:avLst/>
          </a:prstGeom>
        </p:spPr>
      </p:pic>
      <p:grpSp>
        <p:nvGrpSpPr>
          <p:cNvPr name="Group 4" id="4"/>
          <p:cNvGrpSpPr/>
          <p:nvPr/>
        </p:nvGrpSpPr>
        <p:grpSpPr>
          <a:xfrm rot="0">
            <a:off x="9144000" y="3716485"/>
            <a:ext cx="8115300" cy="2854029"/>
            <a:chOff x="0" y="0"/>
            <a:chExt cx="10820400" cy="3805372"/>
          </a:xfrm>
        </p:grpSpPr>
        <p:sp>
          <p:nvSpPr>
            <p:cNvPr name="TextBox 5" id="5"/>
            <p:cNvSpPr txBox="true"/>
            <p:nvPr/>
          </p:nvSpPr>
          <p:spPr>
            <a:xfrm rot="0">
              <a:off x="0" y="-47625"/>
              <a:ext cx="10820400" cy="546671"/>
            </a:xfrm>
            <a:prstGeom prst="rect">
              <a:avLst/>
            </a:prstGeom>
          </p:spPr>
          <p:txBody>
            <a:bodyPr anchor="t" rtlCol="false" tIns="0" lIns="0" bIns="0" rIns="0">
              <a:spAutoFit/>
            </a:bodyPr>
            <a:lstStyle/>
            <a:p>
              <a:pPr marL="542397" indent="-271198" lvl="1">
                <a:lnSpc>
                  <a:spcPts val="3517"/>
                </a:lnSpc>
                <a:buFont typeface="Arial"/>
                <a:buChar char="•"/>
              </a:pPr>
              <a:r>
                <a:rPr lang="en-US" sz="2512">
                  <a:solidFill>
                    <a:srgbClr val="000000"/>
                  </a:solidFill>
                  <a:latin typeface="Open Sauce Light Bold"/>
                </a:rPr>
                <a:t>Integration with autonomous vehicle technology</a:t>
              </a:r>
            </a:p>
          </p:txBody>
        </p:sp>
        <p:sp>
          <p:nvSpPr>
            <p:cNvPr name="TextBox 6" id="6"/>
            <p:cNvSpPr txBox="true"/>
            <p:nvPr/>
          </p:nvSpPr>
          <p:spPr>
            <a:xfrm rot="0">
              <a:off x="0" y="845324"/>
              <a:ext cx="10820400" cy="447861"/>
            </a:xfrm>
            <a:prstGeom prst="rect">
              <a:avLst/>
            </a:prstGeom>
          </p:spPr>
          <p:txBody>
            <a:bodyPr anchor="t" rtlCol="false" tIns="0" lIns="0" bIns="0" rIns="0">
              <a:spAutoFit/>
            </a:bodyPr>
            <a:lstStyle/>
            <a:p>
              <a:pPr>
                <a:lnSpc>
                  <a:spcPts val="2840"/>
                </a:lnSpc>
              </a:pPr>
            </a:p>
          </p:txBody>
        </p:sp>
        <p:sp>
          <p:nvSpPr>
            <p:cNvPr name="TextBox 7" id="7"/>
            <p:cNvSpPr txBox="true"/>
            <p:nvPr/>
          </p:nvSpPr>
          <p:spPr>
            <a:xfrm rot="0">
              <a:off x="0" y="2464562"/>
              <a:ext cx="10820400" cy="546671"/>
            </a:xfrm>
            <a:prstGeom prst="rect">
              <a:avLst/>
            </a:prstGeom>
          </p:spPr>
          <p:txBody>
            <a:bodyPr anchor="t" rtlCol="false" tIns="0" lIns="0" bIns="0" rIns="0">
              <a:spAutoFit/>
            </a:bodyPr>
            <a:lstStyle/>
            <a:p>
              <a:pPr marL="542397" indent="-271198" lvl="1">
                <a:lnSpc>
                  <a:spcPts val="3517"/>
                </a:lnSpc>
                <a:buFont typeface="Arial"/>
                <a:buChar char="•"/>
              </a:pPr>
              <a:r>
                <a:rPr lang="en-US" sz="2512">
                  <a:solidFill>
                    <a:srgbClr val="000000"/>
                  </a:solidFill>
                  <a:latin typeface="Open Sauce Light Bold"/>
                </a:rPr>
                <a:t>Integration with smart city initiatives</a:t>
              </a:r>
            </a:p>
          </p:txBody>
        </p:sp>
        <p:sp>
          <p:nvSpPr>
            <p:cNvPr name="TextBox 8" id="8"/>
            <p:cNvSpPr txBox="true"/>
            <p:nvPr/>
          </p:nvSpPr>
          <p:spPr>
            <a:xfrm rot="0">
              <a:off x="0" y="3357511"/>
              <a:ext cx="10820400" cy="447861"/>
            </a:xfrm>
            <a:prstGeom prst="rect">
              <a:avLst/>
            </a:prstGeom>
          </p:spPr>
          <p:txBody>
            <a:bodyPr anchor="t" rtlCol="false" tIns="0" lIns="0" bIns="0" rIns="0">
              <a:spAutoFit/>
            </a:bodyPr>
            <a:lstStyle/>
            <a:p>
              <a:pPr>
                <a:lnSpc>
                  <a:spcPts val="2840"/>
                </a:lnSpc>
              </a:pPr>
            </a:p>
          </p:txBody>
        </p:sp>
      </p:grpSp>
      <p:sp>
        <p:nvSpPr>
          <p:cNvPr name="TextBox 9" id="9"/>
          <p:cNvSpPr txBox="true"/>
          <p:nvPr/>
        </p:nvSpPr>
        <p:spPr>
          <a:xfrm rot="0">
            <a:off x="1028700" y="1404816"/>
            <a:ext cx="5636844" cy="2257263"/>
          </a:xfrm>
          <a:prstGeom prst="rect">
            <a:avLst/>
          </a:prstGeom>
        </p:spPr>
        <p:txBody>
          <a:bodyPr anchor="t" rtlCol="false" tIns="0" lIns="0" bIns="0" rIns="0">
            <a:spAutoFit/>
          </a:bodyPr>
          <a:lstStyle/>
          <a:p>
            <a:pPr>
              <a:lnSpc>
                <a:spcPts val="8999"/>
              </a:lnSpc>
            </a:pPr>
            <a:r>
              <a:rPr lang="en-US" sz="7499">
                <a:solidFill>
                  <a:srgbClr val="9179FA"/>
                </a:solidFill>
                <a:latin typeface="Open Sauce Light Bold"/>
              </a:rPr>
              <a:t>Social </a:t>
            </a:r>
            <a:r>
              <a:rPr lang="en-US" sz="7499">
                <a:solidFill>
                  <a:srgbClr val="000000"/>
                </a:solidFill>
                <a:latin typeface="Open Sauce Light"/>
              </a:rPr>
              <a:t>Prospects</a:t>
            </a:r>
          </a:p>
        </p:txBody>
      </p:sp>
      <p:sp>
        <p:nvSpPr>
          <p:cNvPr name="TextBox 10" id="10"/>
          <p:cNvSpPr txBox="true"/>
          <p:nvPr/>
        </p:nvSpPr>
        <p:spPr>
          <a:xfrm rot="0">
            <a:off x="1028700" y="6089144"/>
            <a:ext cx="5813541" cy="3069103"/>
          </a:xfrm>
          <a:prstGeom prst="rect">
            <a:avLst/>
          </a:prstGeom>
        </p:spPr>
        <p:txBody>
          <a:bodyPr anchor="t" rtlCol="false" tIns="0" lIns="0" bIns="0" rIns="0">
            <a:spAutoFit/>
          </a:bodyPr>
          <a:lstStyle/>
          <a:p>
            <a:pPr>
              <a:lnSpc>
                <a:spcPts val="4059"/>
              </a:lnSpc>
            </a:pPr>
            <a:r>
              <a:rPr lang="en-US" sz="2899">
                <a:solidFill>
                  <a:srgbClr val="000000"/>
                </a:solidFill>
                <a:latin typeface="Open Sauce Light"/>
              </a:rPr>
              <a:t>"Revolutionizing traffic safety and emergency response, the integration of smart speed bump technology into urban communities creates a safer and more sustainable future for all."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5480788">
            <a:off x="8599568" y="-2054412"/>
            <a:ext cx="12060782" cy="9166194"/>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811750" y="9810750"/>
            <a:ext cx="476250" cy="476250"/>
          </a:xfrm>
          <a:prstGeom prst="rect">
            <a:avLst/>
          </a:prstGeom>
        </p:spPr>
      </p:pic>
      <p:grpSp>
        <p:nvGrpSpPr>
          <p:cNvPr name="Group 4" id="4"/>
          <p:cNvGrpSpPr/>
          <p:nvPr/>
        </p:nvGrpSpPr>
        <p:grpSpPr>
          <a:xfrm rot="0">
            <a:off x="1028700" y="2686010"/>
            <a:ext cx="8332868" cy="4914981"/>
            <a:chOff x="0" y="0"/>
            <a:chExt cx="11110491" cy="6553308"/>
          </a:xfrm>
        </p:grpSpPr>
        <p:sp>
          <p:nvSpPr>
            <p:cNvPr name="TextBox 5" id="5"/>
            <p:cNvSpPr txBox="true"/>
            <p:nvPr/>
          </p:nvSpPr>
          <p:spPr>
            <a:xfrm rot="0">
              <a:off x="0" y="-38100"/>
              <a:ext cx="11110491" cy="559611"/>
            </a:xfrm>
            <a:prstGeom prst="rect">
              <a:avLst/>
            </a:prstGeom>
          </p:spPr>
          <p:txBody>
            <a:bodyPr anchor="t" rtlCol="false" tIns="0" lIns="0" bIns="0" rIns="0">
              <a:spAutoFit/>
            </a:bodyPr>
            <a:lstStyle/>
            <a:p>
              <a:pPr marL="561340" indent="-280670" lvl="1">
                <a:lnSpc>
                  <a:spcPts val="3640"/>
                </a:lnSpc>
                <a:buFont typeface="Arial"/>
                <a:buChar char="•"/>
              </a:pPr>
              <a:r>
                <a:rPr lang="en-US" sz="2600">
                  <a:solidFill>
                    <a:srgbClr val="000000"/>
                  </a:solidFill>
                  <a:latin typeface="Open Sauce Light Bold"/>
                </a:rPr>
                <a:t>Integration with predictive analytics</a:t>
              </a:r>
            </a:p>
          </p:txBody>
        </p:sp>
        <p:sp>
          <p:nvSpPr>
            <p:cNvPr name="TextBox 6" id="6"/>
            <p:cNvSpPr txBox="true"/>
            <p:nvPr/>
          </p:nvSpPr>
          <p:spPr>
            <a:xfrm rot="0">
              <a:off x="0" y="871689"/>
              <a:ext cx="11110491" cy="471697"/>
            </a:xfrm>
            <a:prstGeom prst="rect">
              <a:avLst/>
            </a:prstGeom>
          </p:spPr>
          <p:txBody>
            <a:bodyPr anchor="t" rtlCol="false" tIns="0" lIns="0" bIns="0" rIns="0">
              <a:spAutoFit/>
            </a:bodyPr>
            <a:lstStyle/>
            <a:p>
              <a:pPr>
                <a:lnSpc>
                  <a:spcPts val="2940"/>
                </a:lnSpc>
              </a:pPr>
            </a:p>
          </p:txBody>
        </p:sp>
        <p:sp>
          <p:nvSpPr>
            <p:cNvPr name="TextBox 7" id="7"/>
            <p:cNvSpPr txBox="true"/>
            <p:nvPr/>
          </p:nvSpPr>
          <p:spPr>
            <a:xfrm rot="0">
              <a:off x="0" y="2566861"/>
              <a:ext cx="11110491" cy="559611"/>
            </a:xfrm>
            <a:prstGeom prst="rect">
              <a:avLst/>
            </a:prstGeom>
          </p:spPr>
          <p:txBody>
            <a:bodyPr anchor="t" rtlCol="false" tIns="0" lIns="0" bIns="0" rIns="0">
              <a:spAutoFit/>
            </a:bodyPr>
            <a:lstStyle/>
            <a:p>
              <a:pPr marL="561340" indent="-280670" lvl="1">
                <a:lnSpc>
                  <a:spcPts val="3640"/>
                </a:lnSpc>
                <a:buFont typeface="Arial"/>
                <a:buChar char="•"/>
              </a:pPr>
              <a:r>
                <a:rPr lang="en-US" sz="2600">
                  <a:solidFill>
                    <a:srgbClr val="000000"/>
                  </a:solidFill>
                  <a:latin typeface="Open Sauce Light Bold"/>
                </a:rPr>
                <a:t>Integration of advanced sensor technologies</a:t>
              </a:r>
            </a:p>
          </p:txBody>
        </p:sp>
        <p:sp>
          <p:nvSpPr>
            <p:cNvPr name="TextBox 8" id="8"/>
            <p:cNvSpPr txBox="true"/>
            <p:nvPr/>
          </p:nvSpPr>
          <p:spPr>
            <a:xfrm rot="0">
              <a:off x="0" y="3476650"/>
              <a:ext cx="11110491" cy="471697"/>
            </a:xfrm>
            <a:prstGeom prst="rect">
              <a:avLst/>
            </a:prstGeom>
          </p:spPr>
          <p:txBody>
            <a:bodyPr anchor="t" rtlCol="false" tIns="0" lIns="0" bIns="0" rIns="0">
              <a:spAutoFit/>
            </a:bodyPr>
            <a:lstStyle/>
            <a:p>
              <a:pPr>
                <a:lnSpc>
                  <a:spcPts val="2940"/>
                </a:lnSpc>
              </a:pPr>
            </a:p>
          </p:txBody>
        </p:sp>
        <p:sp>
          <p:nvSpPr>
            <p:cNvPr name="TextBox 9" id="9"/>
            <p:cNvSpPr txBox="true"/>
            <p:nvPr/>
          </p:nvSpPr>
          <p:spPr>
            <a:xfrm rot="0">
              <a:off x="0" y="5171823"/>
              <a:ext cx="11110491" cy="559611"/>
            </a:xfrm>
            <a:prstGeom prst="rect">
              <a:avLst/>
            </a:prstGeom>
          </p:spPr>
          <p:txBody>
            <a:bodyPr anchor="t" rtlCol="false" tIns="0" lIns="0" bIns="0" rIns="0">
              <a:spAutoFit/>
            </a:bodyPr>
            <a:lstStyle/>
            <a:p>
              <a:pPr marL="561340" indent="-280670" lvl="1">
                <a:lnSpc>
                  <a:spcPts val="3640"/>
                </a:lnSpc>
                <a:buFont typeface="Arial"/>
                <a:buChar char="•"/>
              </a:pPr>
              <a:r>
                <a:rPr lang="en-US" sz="2600">
                  <a:solidFill>
                    <a:srgbClr val="000000"/>
                  </a:solidFill>
                  <a:latin typeface="Open Sauce Light Bold"/>
                </a:rPr>
                <a:t>Integration with energy harvesting technology</a:t>
              </a:r>
            </a:p>
          </p:txBody>
        </p:sp>
        <p:sp>
          <p:nvSpPr>
            <p:cNvPr name="TextBox 10" id="10"/>
            <p:cNvSpPr txBox="true"/>
            <p:nvPr/>
          </p:nvSpPr>
          <p:spPr>
            <a:xfrm rot="0">
              <a:off x="0" y="6081611"/>
              <a:ext cx="11110491" cy="471697"/>
            </a:xfrm>
            <a:prstGeom prst="rect">
              <a:avLst/>
            </a:prstGeom>
          </p:spPr>
          <p:txBody>
            <a:bodyPr anchor="t" rtlCol="false" tIns="0" lIns="0" bIns="0" rIns="0">
              <a:spAutoFit/>
            </a:bodyPr>
            <a:lstStyle/>
            <a:p>
              <a:pPr>
                <a:lnSpc>
                  <a:spcPts val="2940"/>
                </a:lnSpc>
              </a:pPr>
            </a:p>
          </p:txBody>
        </p:sp>
      </p:grpSp>
      <p:sp>
        <p:nvSpPr>
          <p:cNvPr name="TextBox 11" id="11"/>
          <p:cNvSpPr txBox="true"/>
          <p:nvPr/>
        </p:nvSpPr>
        <p:spPr>
          <a:xfrm rot="0">
            <a:off x="11622405" y="5832010"/>
            <a:ext cx="5636844" cy="3583372"/>
          </a:xfrm>
          <a:prstGeom prst="rect">
            <a:avLst/>
          </a:prstGeom>
        </p:spPr>
        <p:txBody>
          <a:bodyPr anchor="t" rtlCol="false" tIns="0" lIns="0" bIns="0" rIns="0">
            <a:spAutoFit/>
          </a:bodyPr>
          <a:lstStyle/>
          <a:p>
            <a:pPr>
              <a:lnSpc>
                <a:spcPts val="4059"/>
              </a:lnSpc>
            </a:pPr>
            <a:r>
              <a:rPr lang="en-US" sz="2899">
                <a:solidFill>
                  <a:srgbClr val="000000"/>
                </a:solidFill>
                <a:latin typeface="Open Sauce Light"/>
              </a:rPr>
              <a:t>"Constant innovation and technological advancements drive the system's ongoing improvement and optimization, allowing it to achieve higher levels of accuracy, reliability, and efficiency."</a:t>
            </a:r>
          </a:p>
        </p:txBody>
      </p:sp>
      <p:sp>
        <p:nvSpPr>
          <p:cNvPr name="TextBox 12" id="12"/>
          <p:cNvSpPr txBox="true"/>
          <p:nvPr/>
        </p:nvSpPr>
        <p:spPr>
          <a:xfrm rot="0">
            <a:off x="11622405" y="1404816"/>
            <a:ext cx="5636844" cy="2257263"/>
          </a:xfrm>
          <a:prstGeom prst="rect">
            <a:avLst/>
          </a:prstGeom>
        </p:spPr>
        <p:txBody>
          <a:bodyPr anchor="t" rtlCol="false" tIns="0" lIns="0" bIns="0" rIns="0">
            <a:spAutoFit/>
          </a:bodyPr>
          <a:lstStyle/>
          <a:p>
            <a:pPr>
              <a:lnSpc>
                <a:spcPts val="8999"/>
              </a:lnSpc>
            </a:pPr>
            <a:r>
              <a:rPr lang="en-US" sz="7499">
                <a:solidFill>
                  <a:srgbClr val="9179FA"/>
                </a:solidFill>
                <a:latin typeface="Open Sauce Light Bold"/>
              </a:rPr>
              <a:t>Technical </a:t>
            </a:r>
            <a:r>
              <a:rPr lang="en-US" sz="7499">
                <a:solidFill>
                  <a:srgbClr val="000000"/>
                </a:solidFill>
                <a:latin typeface="Open Sauce Light"/>
              </a:rPr>
              <a:t>Prospects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504825">
            <a:off x="6143849" y="-565255"/>
            <a:ext cx="17836200" cy="1216104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811750" y="9810750"/>
            <a:ext cx="476250" cy="476250"/>
          </a:xfrm>
          <a:prstGeom prst="rect">
            <a:avLst/>
          </a:prstGeom>
        </p:spPr>
      </p:pic>
      <p:sp>
        <p:nvSpPr>
          <p:cNvPr name="TextBox 4" id="4"/>
          <p:cNvSpPr txBox="true"/>
          <p:nvPr/>
        </p:nvSpPr>
        <p:spPr>
          <a:xfrm rot="0">
            <a:off x="1028700" y="2305050"/>
            <a:ext cx="11357671" cy="3584520"/>
          </a:xfrm>
          <a:prstGeom prst="rect">
            <a:avLst/>
          </a:prstGeom>
        </p:spPr>
        <p:txBody>
          <a:bodyPr anchor="t" rtlCol="false" tIns="0" lIns="0" bIns="0" rIns="0">
            <a:spAutoFit/>
          </a:bodyPr>
          <a:lstStyle/>
          <a:p>
            <a:pPr>
              <a:lnSpc>
                <a:spcPts val="9445"/>
              </a:lnSpc>
            </a:pPr>
            <a:r>
              <a:rPr lang="en-US" sz="7870">
                <a:solidFill>
                  <a:srgbClr val="FFFFFF"/>
                </a:solidFill>
                <a:latin typeface="Open Sauce Light"/>
              </a:rPr>
              <a:t>"Any sufficiently advanced technology is </a:t>
            </a:r>
            <a:r>
              <a:rPr lang="en-US" sz="7870">
                <a:solidFill>
                  <a:srgbClr val="9179FA"/>
                </a:solidFill>
                <a:latin typeface="Open Sauce Light Bold"/>
              </a:rPr>
              <a:t>equivalent to magic.</a:t>
            </a:r>
            <a:r>
              <a:rPr lang="en-US" sz="7870">
                <a:solidFill>
                  <a:srgbClr val="FFFFFF"/>
                </a:solidFill>
                <a:latin typeface="Open Sauce Light"/>
              </a:rPr>
              <a:t>"</a:t>
            </a:r>
          </a:p>
        </p:txBody>
      </p:sp>
      <p:sp>
        <p:nvSpPr>
          <p:cNvPr name="TextBox 5" id="5"/>
          <p:cNvSpPr txBox="true"/>
          <p:nvPr/>
        </p:nvSpPr>
        <p:spPr>
          <a:xfrm rot="0">
            <a:off x="1028700" y="8776970"/>
            <a:ext cx="5098034" cy="481330"/>
          </a:xfrm>
          <a:prstGeom prst="rect">
            <a:avLst/>
          </a:prstGeom>
        </p:spPr>
        <p:txBody>
          <a:bodyPr anchor="t" rtlCol="false" tIns="0" lIns="0" bIns="0" rIns="0">
            <a:spAutoFit/>
          </a:bodyPr>
          <a:lstStyle/>
          <a:p>
            <a:pPr>
              <a:lnSpc>
                <a:spcPts val="3919"/>
              </a:lnSpc>
            </a:pPr>
            <a:r>
              <a:rPr lang="en-US" sz="2800">
                <a:solidFill>
                  <a:srgbClr val="FFFFFF"/>
                </a:solidFill>
                <a:latin typeface="Open Sauce Light"/>
              </a:rPr>
              <a:t>SIR ARTHUR C. CLARKE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913313">
            <a:off x="5628595" y="-4100810"/>
            <a:ext cx="17155205" cy="1394250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811750" y="9810750"/>
            <a:ext cx="476250" cy="476250"/>
          </a:xfrm>
          <a:prstGeom prst="rect">
            <a:avLst/>
          </a:prstGeom>
        </p:spPr>
      </p:pic>
      <p:grpSp>
        <p:nvGrpSpPr>
          <p:cNvPr name="Group 4" id="4"/>
          <p:cNvGrpSpPr/>
          <p:nvPr/>
        </p:nvGrpSpPr>
        <p:grpSpPr>
          <a:xfrm rot="0">
            <a:off x="1496084" y="5404119"/>
            <a:ext cx="9535200" cy="3288763"/>
            <a:chOff x="0" y="0"/>
            <a:chExt cx="12713600" cy="4385017"/>
          </a:xfrm>
        </p:grpSpPr>
        <p:sp>
          <p:nvSpPr>
            <p:cNvPr name="TextBox 5" id="5"/>
            <p:cNvSpPr txBox="true"/>
            <p:nvPr/>
          </p:nvSpPr>
          <p:spPr>
            <a:xfrm rot="0">
              <a:off x="0" y="0"/>
              <a:ext cx="12713600" cy="3073400"/>
            </a:xfrm>
            <a:prstGeom prst="rect">
              <a:avLst/>
            </a:prstGeom>
          </p:spPr>
          <p:txBody>
            <a:bodyPr anchor="t" rtlCol="false" tIns="0" lIns="0" bIns="0" rIns="0">
              <a:spAutoFit/>
            </a:bodyPr>
            <a:lstStyle/>
            <a:p>
              <a:pPr>
                <a:lnSpc>
                  <a:spcPts val="9120"/>
                </a:lnSpc>
              </a:pPr>
              <a:r>
                <a:rPr lang="en-US" sz="7600">
                  <a:solidFill>
                    <a:srgbClr val="FFFFFF"/>
                  </a:solidFill>
                  <a:latin typeface="Open Sauce Light"/>
                </a:rPr>
                <a:t>Do you have</a:t>
              </a:r>
            </a:p>
            <a:p>
              <a:pPr>
                <a:lnSpc>
                  <a:spcPts val="9120"/>
                </a:lnSpc>
              </a:pPr>
              <a:r>
                <a:rPr lang="en-US" sz="7600">
                  <a:solidFill>
                    <a:srgbClr val="9179FA"/>
                  </a:solidFill>
                  <a:latin typeface="Open Sauce Light Bold"/>
                </a:rPr>
                <a:t>any questions?</a:t>
              </a:r>
            </a:p>
          </p:txBody>
        </p:sp>
        <p:sp>
          <p:nvSpPr>
            <p:cNvPr name="TextBox 6" id="6"/>
            <p:cNvSpPr txBox="true"/>
            <p:nvPr/>
          </p:nvSpPr>
          <p:spPr>
            <a:xfrm rot="0">
              <a:off x="0" y="3708814"/>
              <a:ext cx="12713600" cy="676203"/>
            </a:xfrm>
            <a:prstGeom prst="rect">
              <a:avLst/>
            </a:prstGeom>
          </p:spPr>
          <p:txBody>
            <a:bodyPr anchor="t" rtlCol="false" tIns="0" lIns="0" bIns="0" rIns="0">
              <a:spAutoFit/>
            </a:bodyPr>
            <a:lstStyle/>
            <a:p>
              <a:pPr>
                <a:lnSpc>
                  <a:spcPts val="4200"/>
                </a:lnSpc>
              </a:pPr>
              <a:r>
                <a:rPr lang="en-US" sz="3000">
                  <a:solidFill>
                    <a:srgbClr val="FFFFFF"/>
                  </a:solidFill>
                  <a:latin typeface="Open Sauce Light Bold"/>
                </a:rPr>
                <a:t>Ask us now!</a:t>
              </a:r>
              <a:r>
                <a:rPr lang="en-US" sz="3000">
                  <a:solidFill>
                    <a:srgbClr val="FFFFFF"/>
                  </a:solidFill>
                  <a:latin typeface="Open Sauce Light"/>
                </a:rPr>
                <a:t> Hope you learned something new.</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53021" y="-1401609"/>
            <a:ext cx="14381958" cy="11688609"/>
          </a:xfrm>
          <a:prstGeom prst="rect">
            <a:avLst/>
          </a:prstGeom>
        </p:spPr>
      </p:pic>
      <p:sp>
        <p:nvSpPr>
          <p:cNvPr name="TextBox 3" id="3"/>
          <p:cNvSpPr txBox="true"/>
          <p:nvPr/>
        </p:nvSpPr>
        <p:spPr>
          <a:xfrm rot="0">
            <a:off x="5133975" y="4657779"/>
            <a:ext cx="8020050" cy="971442"/>
          </a:xfrm>
          <a:prstGeom prst="rect">
            <a:avLst/>
          </a:prstGeom>
        </p:spPr>
        <p:txBody>
          <a:bodyPr anchor="t" rtlCol="false" tIns="0" lIns="0" bIns="0" rIns="0">
            <a:spAutoFit/>
          </a:bodyPr>
          <a:lstStyle/>
          <a:p>
            <a:pPr>
              <a:lnSpc>
                <a:spcPts val="7680"/>
              </a:lnSpc>
            </a:pPr>
            <a:r>
              <a:rPr lang="en-US" sz="6400">
                <a:solidFill>
                  <a:srgbClr val="FFFFFF"/>
                </a:solidFill>
                <a:latin typeface="Open Sauce Light"/>
              </a:rPr>
              <a:t>Thanks for 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00000">
            <a:off x="-4066782" y="7656369"/>
            <a:ext cx="10714384" cy="870787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467107" y="1080652"/>
            <a:ext cx="15353785" cy="812569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396181">
            <a:off x="16050538" y="-2806626"/>
            <a:ext cx="10714384" cy="8707872"/>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811750" y="9810750"/>
            <a:ext cx="476250" cy="47625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49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472477" y="-10682790"/>
            <a:ext cx="19760477" cy="23422979"/>
          </a:xfrm>
          <a:prstGeom prst="rect">
            <a:avLst/>
          </a:prstGeom>
        </p:spPr>
      </p:pic>
      <p:pic>
        <p:nvPicPr>
          <p:cNvPr name="Picture 3" id="3">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828800" y="1028700"/>
            <a:ext cx="14630400" cy="8229600"/>
          </a:xfrm>
          <a:prstGeom prst="rect">
            <a:avLst/>
          </a:prstGeom>
        </p:spPr>
      </p:pic>
      <p:pic>
        <p:nvPicPr>
          <p:cNvPr name="Picture 4" id="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7811750" y="9810750"/>
            <a:ext cx="476250" cy="47625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49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6134567" y="-4846650"/>
            <a:ext cx="13506576" cy="16009950"/>
          </a:xfrm>
          <a:prstGeom prst="rect">
            <a:avLst/>
          </a:prstGeom>
        </p:spPr>
      </p:pic>
      <p:pic>
        <p:nvPicPr>
          <p:cNvPr name="Picture 3" id="3"/>
          <p:cNvPicPr>
            <a:picLocks noChangeAspect="true"/>
          </p:cNvPicPr>
          <p:nvPr/>
        </p:nvPicPr>
        <p:blipFill>
          <a:blip r:embed="rId5"/>
          <a:srcRect l="19825" t="0" r="9195" b="0"/>
          <a:stretch>
            <a:fillRect/>
          </a:stretch>
        </p:blipFill>
        <p:spPr>
          <a:xfrm flipH="false" flipV="false" rot="0">
            <a:off x="12362953" y="0"/>
            <a:ext cx="6488706" cy="102870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11750" y="9810750"/>
            <a:ext cx="476250" cy="476250"/>
          </a:xfrm>
          <a:prstGeom prst="rect">
            <a:avLst/>
          </a:prstGeom>
        </p:spPr>
      </p:pic>
      <p:pic>
        <p:nvPicPr>
          <p:cNvPr name="Picture 5" id="5"/>
          <p:cNvPicPr>
            <a:picLocks noChangeAspect="true"/>
          </p:cNvPicPr>
          <p:nvPr/>
        </p:nvPicPr>
        <p:blipFill>
          <a:blip r:embed="rId8">
            <a:alphaModFix amt="75000"/>
          </a:blip>
          <a:srcRect l="7918" t="25725" r="17255" b="11799"/>
          <a:stretch>
            <a:fillRect/>
          </a:stretch>
        </p:blipFill>
        <p:spPr>
          <a:xfrm flipH="false" flipV="false" rot="96000">
            <a:off x="1541475" y="5807559"/>
            <a:ext cx="10308703" cy="4841505"/>
          </a:xfrm>
          <a:prstGeom prst="rect">
            <a:avLst/>
          </a:prstGeom>
        </p:spPr>
      </p:pic>
      <p:grpSp>
        <p:nvGrpSpPr>
          <p:cNvPr name="Group 6" id="6"/>
          <p:cNvGrpSpPr/>
          <p:nvPr/>
        </p:nvGrpSpPr>
        <p:grpSpPr>
          <a:xfrm rot="0">
            <a:off x="1259242" y="1028700"/>
            <a:ext cx="10873170" cy="4635885"/>
            <a:chOff x="0" y="0"/>
            <a:chExt cx="14497560" cy="6181180"/>
          </a:xfrm>
        </p:grpSpPr>
        <p:sp>
          <p:nvSpPr>
            <p:cNvPr name="TextBox 7" id="7"/>
            <p:cNvSpPr txBox="true"/>
            <p:nvPr/>
          </p:nvSpPr>
          <p:spPr>
            <a:xfrm rot="0">
              <a:off x="0" y="0"/>
              <a:ext cx="14497560" cy="1583532"/>
            </a:xfrm>
            <a:prstGeom prst="rect">
              <a:avLst/>
            </a:prstGeom>
          </p:spPr>
          <p:txBody>
            <a:bodyPr anchor="t" rtlCol="false" tIns="0" lIns="0" bIns="0" rIns="0">
              <a:spAutoFit/>
            </a:bodyPr>
            <a:lstStyle/>
            <a:p>
              <a:pPr algn="l" marL="0" indent="0" lvl="0">
                <a:lnSpc>
                  <a:spcPts val="9351"/>
                </a:lnSpc>
                <a:spcBef>
                  <a:spcPct val="0"/>
                </a:spcBef>
              </a:pPr>
              <a:r>
                <a:rPr lang="en-US" sz="7793">
                  <a:solidFill>
                    <a:srgbClr val="9179FA"/>
                  </a:solidFill>
                  <a:latin typeface="Open Sauce Light"/>
                </a:rPr>
                <a:t>SSBump</a:t>
              </a:r>
              <a:r>
                <a:rPr lang="en-US" sz="7793" u="none">
                  <a:solidFill>
                    <a:srgbClr val="9179FA"/>
                  </a:solidFill>
                  <a:latin typeface="Open Sauce Light"/>
                </a:rPr>
                <a:t> Defined</a:t>
              </a:r>
            </a:p>
          </p:txBody>
        </p:sp>
        <p:sp>
          <p:nvSpPr>
            <p:cNvPr name="TextBox 8" id="8"/>
            <p:cNvSpPr txBox="true"/>
            <p:nvPr/>
          </p:nvSpPr>
          <p:spPr>
            <a:xfrm rot="0">
              <a:off x="0" y="2209513"/>
              <a:ext cx="14497560" cy="3971667"/>
            </a:xfrm>
            <a:prstGeom prst="rect">
              <a:avLst/>
            </a:prstGeom>
          </p:spPr>
          <p:txBody>
            <a:bodyPr anchor="t" rtlCol="false" tIns="0" lIns="0" bIns="0" rIns="0">
              <a:spAutoFit/>
            </a:bodyPr>
            <a:lstStyle/>
            <a:p>
              <a:pPr algn="just" marL="593849" indent="-296925" lvl="1">
                <a:lnSpc>
                  <a:spcPts val="4813"/>
                </a:lnSpc>
                <a:buFont typeface="Arial"/>
                <a:buChar char="•"/>
              </a:pPr>
              <a:r>
                <a:rPr lang="en-US" sz="2750">
                  <a:solidFill>
                    <a:srgbClr val="FFFFFF"/>
                  </a:solidFill>
                  <a:latin typeface="Open Sauce Light"/>
                </a:rPr>
                <a:t>A new solution to road safety concerns.</a:t>
              </a:r>
            </a:p>
            <a:p>
              <a:pPr algn="just" marL="593849" indent="-296925" lvl="1">
                <a:lnSpc>
                  <a:spcPts val="4813"/>
                </a:lnSpc>
                <a:buFont typeface="Arial"/>
                <a:buChar char="•"/>
              </a:pPr>
              <a:r>
                <a:rPr lang="en-US" sz="2750">
                  <a:solidFill>
                    <a:srgbClr val="FFFFFF"/>
                  </a:solidFill>
                  <a:latin typeface="Open Sauce Light"/>
                </a:rPr>
                <a:t>Primary aim: facilitate the passage of emergency vehicles.</a:t>
              </a:r>
            </a:p>
            <a:p>
              <a:pPr algn="just" marL="593849" indent="-296925" lvl="1">
                <a:lnSpc>
                  <a:spcPts val="4813"/>
                </a:lnSpc>
                <a:buFont typeface="Arial"/>
                <a:buChar char="•"/>
              </a:pPr>
              <a:r>
                <a:rPr lang="en-US" sz="2750">
                  <a:solidFill>
                    <a:srgbClr val="FFFFFF"/>
                  </a:solidFill>
                  <a:latin typeface="Open Sauce Light"/>
                </a:rPr>
                <a:t>Sensors and IoT-based technologies are used to minimize response time for emergency service providers.</a:t>
              </a:r>
            </a:p>
            <a:p>
              <a:pPr algn="just" marL="593849" indent="-296925" lvl="1">
                <a:lnSpc>
                  <a:spcPts val="4813"/>
                </a:lnSpc>
                <a:buFont typeface="Arial"/>
                <a:buChar char="•"/>
              </a:pPr>
              <a:r>
                <a:rPr lang="en-US" sz="2750">
                  <a:solidFill>
                    <a:srgbClr val="FFFFFF"/>
                  </a:solidFill>
                  <a:latin typeface="Open Sauce Light"/>
                </a:rPr>
                <a:t>Optimizing congestion and intelligently controlling traffic flow.</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237606">
            <a:off x="-5271620" y="-3875100"/>
            <a:ext cx="13506576" cy="16009950"/>
          </a:xfrm>
          <a:prstGeom prst="rect">
            <a:avLst/>
          </a:prstGeom>
        </p:spPr>
      </p:pic>
      <p:sp>
        <p:nvSpPr>
          <p:cNvPr name="AutoShape 3" id="3"/>
          <p:cNvSpPr/>
          <p:nvPr/>
        </p:nvSpPr>
        <p:spPr>
          <a:xfrm rot="-5400000">
            <a:off x="3995738" y="5138738"/>
            <a:ext cx="10287000" cy="0"/>
          </a:xfrm>
          <a:prstGeom prst="line">
            <a:avLst/>
          </a:prstGeom>
          <a:ln cap="rnd" w="9525">
            <a:solidFill>
              <a:srgbClr val="000000"/>
            </a:solidFill>
            <a:prstDash val="solid"/>
            <a:headEnd type="none" len="sm" w="sm"/>
            <a:tailEnd type="none" len="sm" w="sm"/>
          </a:ln>
        </p:spPr>
      </p:sp>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811750" y="9810750"/>
            <a:ext cx="476250" cy="476250"/>
          </a:xfrm>
          <a:prstGeom prst="rect">
            <a:avLst/>
          </a:prstGeom>
        </p:spPr>
      </p:pic>
      <p:sp>
        <p:nvSpPr>
          <p:cNvPr name="TextBox 5" id="5"/>
          <p:cNvSpPr txBox="true"/>
          <p:nvPr/>
        </p:nvSpPr>
        <p:spPr>
          <a:xfrm rot="0">
            <a:off x="1236507" y="1284039"/>
            <a:ext cx="6637339" cy="1942883"/>
          </a:xfrm>
          <a:prstGeom prst="rect">
            <a:avLst/>
          </a:prstGeom>
        </p:spPr>
        <p:txBody>
          <a:bodyPr anchor="t" rtlCol="false" tIns="0" lIns="0" bIns="0" rIns="0">
            <a:spAutoFit/>
          </a:bodyPr>
          <a:lstStyle/>
          <a:p>
            <a:pPr algn="ctr">
              <a:lnSpc>
                <a:spcPts val="7679"/>
              </a:lnSpc>
            </a:pPr>
            <a:r>
              <a:rPr lang="en-US" sz="6399">
                <a:solidFill>
                  <a:srgbClr val="000000"/>
                </a:solidFill>
                <a:latin typeface="Open Sauce Light"/>
              </a:rPr>
              <a:t>Before</a:t>
            </a:r>
          </a:p>
          <a:p>
            <a:pPr algn="ctr">
              <a:lnSpc>
                <a:spcPts val="7680"/>
              </a:lnSpc>
            </a:pPr>
            <a:r>
              <a:rPr lang="en-US" sz="6400">
                <a:solidFill>
                  <a:srgbClr val="9179FA"/>
                </a:solidFill>
                <a:latin typeface="Open Sauce Light Bold"/>
              </a:rPr>
              <a:t>SSBump</a:t>
            </a:r>
          </a:p>
        </p:txBody>
      </p:sp>
      <p:sp>
        <p:nvSpPr>
          <p:cNvPr name="TextBox 6" id="6"/>
          <p:cNvSpPr txBox="true"/>
          <p:nvPr/>
        </p:nvSpPr>
        <p:spPr>
          <a:xfrm rot="0">
            <a:off x="10414154" y="1284039"/>
            <a:ext cx="6637339" cy="1942883"/>
          </a:xfrm>
          <a:prstGeom prst="rect">
            <a:avLst/>
          </a:prstGeom>
        </p:spPr>
        <p:txBody>
          <a:bodyPr anchor="t" rtlCol="false" tIns="0" lIns="0" bIns="0" rIns="0">
            <a:spAutoFit/>
          </a:bodyPr>
          <a:lstStyle/>
          <a:p>
            <a:pPr algn="ctr">
              <a:lnSpc>
                <a:spcPts val="7679"/>
              </a:lnSpc>
            </a:pPr>
            <a:r>
              <a:rPr lang="en-US" sz="6399">
                <a:solidFill>
                  <a:srgbClr val="000000"/>
                </a:solidFill>
                <a:latin typeface="Open Sauce Light"/>
              </a:rPr>
              <a:t>After</a:t>
            </a:r>
          </a:p>
          <a:p>
            <a:pPr algn="ctr">
              <a:lnSpc>
                <a:spcPts val="7680"/>
              </a:lnSpc>
            </a:pPr>
            <a:r>
              <a:rPr lang="en-US" sz="6400">
                <a:solidFill>
                  <a:srgbClr val="9179FA"/>
                </a:solidFill>
                <a:latin typeface="Open Sauce Light Bold"/>
              </a:rPr>
              <a:t>SSBump</a:t>
            </a:r>
          </a:p>
        </p:txBody>
      </p:sp>
      <p:grpSp>
        <p:nvGrpSpPr>
          <p:cNvPr name="Group 7" id="7"/>
          <p:cNvGrpSpPr/>
          <p:nvPr/>
        </p:nvGrpSpPr>
        <p:grpSpPr>
          <a:xfrm rot="0">
            <a:off x="1089769" y="4486745"/>
            <a:ext cx="6930814" cy="3839704"/>
            <a:chOff x="0" y="0"/>
            <a:chExt cx="9241085" cy="5119606"/>
          </a:xfrm>
        </p:grpSpPr>
        <p:sp>
          <p:nvSpPr>
            <p:cNvPr name="TextBox 8" id="8"/>
            <p:cNvSpPr txBox="true"/>
            <p:nvPr/>
          </p:nvSpPr>
          <p:spPr>
            <a:xfrm rot="0">
              <a:off x="0" y="1956166"/>
              <a:ext cx="9241085" cy="1169174"/>
            </a:xfrm>
            <a:prstGeom prst="rect">
              <a:avLst/>
            </a:prstGeom>
          </p:spPr>
          <p:txBody>
            <a:bodyPr anchor="t" rtlCol="false" tIns="0" lIns="0" bIns="0" rIns="0">
              <a:spAutoFit/>
            </a:bodyPr>
            <a:lstStyle/>
            <a:p>
              <a:pPr marL="561340" indent="-280670" lvl="1">
                <a:lnSpc>
                  <a:spcPts val="3640"/>
                </a:lnSpc>
                <a:buFont typeface="Arial"/>
                <a:buChar char="•"/>
              </a:pPr>
              <a:r>
                <a:rPr lang="en-US" sz="2600">
                  <a:solidFill>
                    <a:srgbClr val="000000"/>
                  </a:solidFill>
                  <a:latin typeface="Open Sauce Light"/>
                </a:rPr>
                <a:t>Emergency response delays can affect up to 10 seconds, a major weakness</a:t>
              </a:r>
            </a:p>
          </p:txBody>
        </p:sp>
        <p:sp>
          <p:nvSpPr>
            <p:cNvPr name="TextBox 9" id="9"/>
            <p:cNvSpPr txBox="true"/>
            <p:nvPr/>
          </p:nvSpPr>
          <p:spPr>
            <a:xfrm rot="0">
              <a:off x="0" y="-38100"/>
              <a:ext cx="9241085" cy="1169174"/>
            </a:xfrm>
            <a:prstGeom prst="rect">
              <a:avLst/>
            </a:prstGeom>
          </p:spPr>
          <p:txBody>
            <a:bodyPr anchor="t" rtlCol="false" tIns="0" lIns="0" bIns="0" rIns="0">
              <a:spAutoFit/>
            </a:bodyPr>
            <a:lstStyle/>
            <a:p>
              <a:pPr marL="561340" indent="-280670" lvl="1">
                <a:lnSpc>
                  <a:spcPts val="3640"/>
                </a:lnSpc>
                <a:buFont typeface="Arial"/>
                <a:buChar char="•"/>
              </a:pPr>
              <a:r>
                <a:rPr lang="en-US" sz="2600">
                  <a:solidFill>
                    <a:srgbClr val="000000"/>
                  </a:solidFill>
                  <a:latin typeface="Open Sauce Light"/>
                </a:rPr>
                <a:t>Reducing speed for all vehicles, same functionality</a:t>
              </a:r>
            </a:p>
          </p:txBody>
        </p:sp>
        <p:sp>
          <p:nvSpPr>
            <p:cNvPr name="TextBox 10" id="10"/>
            <p:cNvSpPr txBox="true"/>
            <p:nvPr/>
          </p:nvSpPr>
          <p:spPr>
            <a:xfrm rot="0">
              <a:off x="0" y="3950431"/>
              <a:ext cx="9241085" cy="1169174"/>
            </a:xfrm>
            <a:prstGeom prst="rect">
              <a:avLst/>
            </a:prstGeom>
          </p:spPr>
          <p:txBody>
            <a:bodyPr anchor="t" rtlCol="false" tIns="0" lIns="0" bIns="0" rIns="0">
              <a:spAutoFit/>
            </a:bodyPr>
            <a:lstStyle/>
            <a:p>
              <a:pPr marL="561340" indent="-280670" lvl="1">
                <a:lnSpc>
                  <a:spcPts val="3640"/>
                </a:lnSpc>
                <a:buFont typeface="Arial"/>
                <a:buChar char="•"/>
              </a:pPr>
              <a:r>
                <a:rPr lang="en-US" sz="2600">
                  <a:solidFill>
                    <a:srgbClr val="000000"/>
                  </a:solidFill>
                  <a:latin typeface="Open Sauce Light"/>
                </a:rPr>
                <a:t>No changes to speed bumps in 120 years</a:t>
              </a:r>
            </a:p>
          </p:txBody>
        </p:sp>
      </p:grpSp>
      <p:grpSp>
        <p:nvGrpSpPr>
          <p:cNvPr name="Group 11" id="11"/>
          <p:cNvGrpSpPr/>
          <p:nvPr/>
        </p:nvGrpSpPr>
        <p:grpSpPr>
          <a:xfrm rot="0">
            <a:off x="10311180" y="3619082"/>
            <a:ext cx="6843288" cy="5117856"/>
            <a:chOff x="0" y="0"/>
            <a:chExt cx="9124384" cy="6823808"/>
          </a:xfrm>
        </p:grpSpPr>
        <p:sp>
          <p:nvSpPr>
            <p:cNvPr name="TextBox 12" id="12"/>
            <p:cNvSpPr txBox="true"/>
            <p:nvPr/>
          </p:nvSpPr>
          <p:spPr>
            <a:xfrm rot="0">
              <a:off x="0" y="1537474"/>
              <a:ext cx="9124384" cy="1169174"/>
            </a:xfrm>
            <a:prstGeom prst="rect">
              <a:avLst/>
            </a:prstGeom>
          </p:spPr>
          <p:txBody>
            <a:bodyPr anchor="t" rtlCol="false" tIns="0" lIns="0" bIns="0" rIns="0">
              <a:spAutoFit/>
            </a:bodyPr>
            <a:lstStyle/>
            <a:p>
              <a:pPr marL="561340" indent="-280670" lvl="1">
                <a:lnSpc>
                  <a:spcPts val="3640"/>
                </a:lnSpc>
                <a:buFont typeface="Arial"/>
                <a:buChar char="•"/>
              </a:pPr>
              <a:r>
                <a:rPr lang="en-US" sz="2600">
                  <a:solidFill>
                    <a:srgbClr val="000000"/>
                  </a:solidFill>
                  <a:latin typeface="Open Sauce Light"/>
                </a:rPr>
                <a:t>Reducing emergency response delays and optimizing traffic flow</a:t>
              </a:r>
            </a:p>
          </p:txBody>
        </p:sp>
        <p:sp>
          <p:nvSpPr>
            <p:cNvPr name="TextBox 13" id="13"/>
            <p:cNvSpPr txBox="true"/>
            <p:nvPr/>
          </p:nvSpPr>
          <p:spPr>
            <a:xfrm rot="0">
              <a:off x="0" y="-38100"/>
              <a:ext cx="9124384" cy="1169174"/>
            </a:xfrm>
            <a:prstGeom prst="rect">
              <a:avLst/>
            </a:prstGeom>
          </p:spPr>
          <p:txBody>
            <a:bodyPr anchor="t" rtlCol="false" tIns="0" lIns="0" bIns="0" rIns="0">
              <a:spAutoFit/>
            </a:bodyPr>
            <a:lstStyle/>
            <a:p>
              <a:pPr marL="561340" indent="-280670" lvl="1">
                <a:lnSpc>
                  <a:spcPts val="3640"/>
                </a:lnSpc>
                <a:buFont typeface="Arial"/>
                <a:buChar char="•"/>
              </a:pPr>
              <a:r>
                <a:rPr lang="en-US" sz="2600">
                  <a:solidFill>
                    <a:srgbClr val="000000"/>
                  </a:solidFill>
                  <a:latin typeface="Open Sauce Light"/>
                </a:rPr>
                <a:t>Intelligently designed to adapt to different vehicle types</a:t>
              </a:r>
            </a:p>
          </p:txBody>
        </p:sp>
        <p:sp>
          <p:nvSpPr>
            <p:cNvPr name="TextBox 14" id="14"/>
            <p:cNvSpPr txBox="true"/>
            <p:nvPr/>
          </p:nvSpPr>
          <p:spPr>
            <a:xfrm rot="0">
              <a:off x="0" y="3113049"/>
              <a:ext cx="9124384" cy="1169174"/>
            </a:xfrm>
            <a:prstGeom prst="rect">
              <a:avLst/>
            </a:prstGeom>
          </p:spPr>
          <p:txBody>
            <a:bodyPr anchor="t" rtlCol="false" tIns="0" lIns="0" bIns="0" rIns="0">
              <a:spAutoFit/>
            </a:bodyPr>
            <a:lstStyle/>
            <a:p>
              <a:pPr marL="561340" indent="-280670" lvl="1">
                <a:lnSpc>
                  <a:spcPts val="3640"/>
                </a:lnSpc>
                <a:buFont typeface="Arial"/>
                <a:buChar char="•"/>
              </a:pPr>
              <a:r>
                <a:rPr lang="en-US" sz="2600">
                  <a:solidFill>
                    <a:srgbClr val="000000"/>
                  </a:solidFill>
                  <a:latin typeface="Open Sauce Light"/>
                </a:rPr>
                <a:t>Different modes of operation: manual, ideal, emergency, mixed</a:t>
              </a:r>
            </a:p>
          </p:txBody>
        </p:sp>
        <p:sp>
          <p:nvSpPr>
            <p:cNvPr name="TextBox 15" id="15"/>
            <p:cNvSpPr txBox="true"/>
            <p:nvPr/>
          </p:nvSpPr>
          <p:spPr>
            <a:xfrm rot="0">
              <a:off x="0" y="4688623"/>
              <a:ext cx="9124384" cy="559611"/>
            </a:xfrm>
            <a:prstGeom prst="rect">
              <a:avLst/>
            </a:prstGeom>
          </p:spPr>
          <p:txBody>
            <a:bodyPr anchor="t" rtlCol="false" tIns="0" lIns="0" bIns="0" rIns="0">
              <a:spAutoFit/>
            </a:bodyPr>
            <a:lstStyle/>
            <a:p>
              <a:pPr marL="561340" indent="-280670" lvl="1">
                <a:lnSpc>
                  <a:spcPts val="3640"/>
                </a:lnSpc>
                <a:buFont typeface="Arial"/>
                <a:buChar char="•"/>
              </a:pPr>
              <a:r>
                <a:rPr lang="en-US" sz="2600">
                  <a:solidFill>
                    <a:srgbClr val="000000"/>
                  </a:solidFill>
                  <a:latin typeface="Open Sauce Light"/>
                </a:rPr>
                <a:t>Leads to less CO2 emissions</a:t>
              </a:r>
            </a:p>
          </p:txBody>
        </p:sp>
        <p:sp>
          <p:nvSpPr>
            <p:cNvPr name="TextBox 16" id="16"/>
            <p:cNvSpPr txBox="true"/>
            <p:nvPr/>
          </p:nvSpPr>
          <p:spPr>
            <a:xfrm rot="0">
              <a:off x="0" y="5654634"/>
              <a:ext cx="9124384" cy="1169174"/>
            </a:xfrm>
            <a:prstGeom prst="rect">
              <a:avLst/>
            </a:prstGeom>
          </p:spPr>
          <p:txBody>
            <a:bodyPr anchor="t" rtlCol="false" tIns="0" lIns="0" bIns="0" rIns="0">
              <a:spAutoFit/>
            </a:bodyPr>
            <a:lstStyle/>
            <a:p>
              <a:pPr marL="561340" indent="-280670" lvl="1">
                <a:lnSpc>
                  <a:spcPts val="3640"/>
                </a:lnSpc>
                <a:buFont typeface="Arial"/>
                <a:buChar char="•"/>
              </a:pPr>
              <a:r>
                <a:rPr lang="en-US" sz="2600">
                  <a:solidFill>
                    <a:srgbClr val="000000"/>
                  </a:solidFill>
                  <a:latin typeface="Open Sauce Light"/>
                </a:rPr>
                <a:t>Used by city planners for data-driven infrastructure planning</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9435839">
            <a:off x="9852406" y="-3325236"/>
            <a:ext cx="10714384" cy="8707872"/>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416845">
            <a:off x="-1512736" y="5333549"/>
            <a:ext cx="10714384" cy="870787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811750" y="9810750"/>
            <a:ext cx="476250" cy="476250"/>
          </a:xfrm>
          <a:prstGeom prst="rect">
            <a:avLst/>
          </a:prstGeom>
        </p:spPr>
      </p:pic>
      <p:sp>
        <p:nvSpPr>
          <p:cNvPr name="TextBox 5" id="5"/>
          <p:cNvSpPr txBox="true"/>
          <p:nvPr/>
        </p:nvSpPr>
        <p:spPr>
          <a:xfrm rot="0">
            <a:off x="5051254" y="4019577"/>
            <a:ext cx="8461719" cy="2247846"/>
          </a:xfrm>
          <a:prstGeom prst="rect">
            <a:avLst/>
          </a:prstGeom>
        </p:spPr>
        <p:txBody>
          <a:bodyPr anchor="t" rtlCol="false" tIns="0" lIns="0" bIns="0" rIns="0">
            <a:spAutoFit/>
          </a:bodyPr>
          <a:lstStyle/>
          <a:p>
            <a:pPr>
              <a:lnSpc>
                <a:spcPts val="8880"/>
              </a:lnSpc>
            </a:pPr>
            <a:r>
              <a:rPr lang="en-US" sz="7400">
                <a:solidFill>
                  <a:srgbClr val="FFFFFF"/>
                </a:solidFill>
                <a:latin typeface="Open Sauce Light"/>
              </a:rPr>
              <a:t>How exactly does the SSBump work?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10800000">
            <a:off x="-5479072" y="-1425660"/>
            <a:ext cx="16461989" cy="12511111"/>
          </a:xfrm>
          <a:prstGeom prst="rect">
            <a:avLst/>
          </a:prstGeom>
        </p:spPr>
      </p:pic>
      <p:grpSp>
        <p:nvGrpSpPr>
          <p:cNvPr name="Group 3" id="3"/>
          <p:cNvGrpSpPr/>
          <p:nvPr/>
        </p:nvGrpSpPr>
        <p:grpSpPr>
          <a:xfrm rot="0">
            <a:off x="1277650" y="5399476"/>
            <a:ext cx="4310914" cy="2340073"/>
            <a:chOff x="0" y="0"/>
            <a:chExt cx="5747885" cy="3120098"/>
          </a:xfrm>
        </p:grpSpPr>
        <p:sp>
          <p:nvSpPr>
            <p:cNvPr name="TextBox 4" id="4"/>
            <p:cNvSpPr txBox="true"/>
            <p:nvPr/>
          </p:nvSpPr>
          <p:spPr>
            <a:xfrm rot="0">
              <a:off x="0" y="-57150"/>
              <a:ext cx="5747885" cy="621230"/>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Light Bold"/>
                </a:rPr>
                <a:t>Boards</a:t>
              </a:r>
            </a:p>
          </p:txBody>
        </p:sp>
        <p:sp>
          <p:nvSpPr>
            <p:cNvPr name="TextBox 5" id="5"/>
            <p:cNvSpPr txBox="true"/>
            <p:nvPr/>
          </p:nvSpPr>
          <p:spPr>
            <a:xfrm rot="0">
              <a:off x="0" y="1427404"/>
              <a:ext cx="5747885" cy="1692693"/>
            </a:xfrm>
            <a:prstGeom prst="rect">
              <a:avLst/>
            </a:prstGeom>
          </p:spPr>
          <p:txBody>
            <a:bodyPr anchor="t" rtlCol="false" tIns="0" lIns="0" bIns="0" rIns="0">
              <a:spAutoFit/>
            </a:bodyPr>
            <a:lstStyle/>
            <a:p>
              <a:pPr algn="ctr">
                <a:lnSpc>
                  <a:spcPts val="3450"/>
                </a:lnSpc>
              </a:pPr>
              <a:r>
                <a:rPr lang="en-US" sz="2300">
                  <a:solidFill>
                    <a:srgbClr val="000000"/>
                  </a:solidFill>
                  <a:latin typeface="Open Sauce Light"/>
                </a:rPr>
                <a:t>SX1278 LoRa Module 433M</a:t>
              </a:r>
            </a:p>
            <a:p>
              <a:pPr algn="ctr">
                <a:lnSpc>
                  <a:spcPts val="3450"/>
                </a:lnSpc>
              </a:pPr>
              <a:r>
                <a:rPr lang="en-US" sz="2300">
                  <a:solidFill>
                    <a:srgbClr val="000000"/>
                  </a:solidFill>
                  <a:latin typeface="Open Sauce Light"/>
                </a:rPr>
                <a:t>Arduino UNO CH340</a:t>
              </a:r>
            </a:p>
            <a:p>
              <a:pPr algn="ctr">
                <a:lnSpc>
                  <a:spcPts val="3450"/>
                </a:lnSpc>
              </a:pPr>
              <a:r>
                <a:rPr lang="en-US" sz="2300">
                  <a:solidFill>
                    <a:srgbClr val="000000"/>
                  </a:solidFill>
                  <a:latin typeface="Open Sauce Light"/>
                </a:rPr>
                <a:t>ESP8266</a:t>
              </a:r>
            </a:p>
          </p:txBody>
        </p:sp>
        <p:sp>
          <p:nvSpPr>
            <p:cNvPr name="AutoShape 6" id="6"/>
            <p:cNvSpPr/>
            <p:nvPr/>
          </p:nvSpPr>
          <p:spPr>
            <a:xfrm>
              <a:off x="0" y="1059827"/>
              <a:ext cx="5747885" cy="0"/>
            </a:xfrm>
            <a:prstGeom prst="line">
              <a:avLst/>
            </a:prstGeom>
            <a:ln cap="rnd" w="12700">
              <a:solidFill>
                <a:srgbClr val="9179FA"/>
              </a:solidFill>
              <a:prstDash val="solid"/>
              <a:headEnd type="none" len="sm" w="sm"/>
              <a:tailEnd type="none" len="sm" w="sm"/>
            </a:ln>
          </p:spPr>
        </p:sp>
      </p:grpSp>
      <p:grpSp>
        <p:nvGrpSpPr>
          <p:cNvPr name="Group 7" id="7"/>
          <p:cNvGrpSpPr/>
          <p:nvPr/>
        </p:nvGrpSpPr>
        <p:grpSpPr>
          <a:xfrm rot="0">
            <a:off x="6988543" y="5399476"/>
            <a:ext cx="4310914" cy="2273398"/>
            <a:chOff x="0" y="0"/>
            <a:chExt cx="5747885" cy="3031198"/>
          </a:xfrm>
        </p:grpSpPr>
        <p:sp>
          <p:nvSpPr>
            <p:cNvPr name="TextBox 8" id="8"/>
            <p:cNvSpPr txBox="true"/>
            <p:nvPr/>
          </p:nvSpPr>
          <p:spPr>
            <a:xfrm rot="0">
              <a:off x="0" y="-57150"/>
              <a:ext cx="5747885" cy="621230"/>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Light Bold"/>
                </a:rPr>
                <a:t>Sensors</a:t>
              </a:r>
            </a:p>
          </p:txBody>
        </p:sp>
        <p:sp>
          <p:nvSpPr>
            <p:cNvPr name="TextBox 9" id="9"/>
            <p:cNvSpPr txBox="true"/>
            <p:nvPr/>
          </p:nvSpPr>
          <p:spPr>
            <a:xfrm rot="0">
              <a:off x="0" y="1338504"/>
              <a:ext cx="5747885" cy="1692693"/>
            </a:xfrm>
            <a:prstGeom prst="rect">
              <a:avLst/>
            </a:prstGeom>
          </p:spPr>
          <p:txBody>
            <a:bodyPr anchor="t" rtlCol="false" tIns="0" lIns="0" bIns="0" rIns="0">
              <a:spAutoFit/>
            </a:bodyPr>
            <a:lstStyle/>
            <a:p>
              <a:pPr algn="ctr">
                <a:lnSpc>
                  <a:spcPts val="3450"/>
                </a:lnSpc>
              </a:pPr>
              <a:r>
                <a:rPr lang="en-US" sz="2300">
                  <a:solidFill>
                    <a:srgbClr val="000000"/>
                  </a:solidFill>
                  <a:latin typeface="Open Sauce Light"/>
                </a:rPr>
                <a:t>Laser</a:t>
              </a:r>
            </a:p>
            <a:p>
              <a:pPr algn="ctr">
                <a:lnSpc>
                  <a:spcPts val="3450"/>
                </a:lnSpc>
              </a:pPr>
              <a:r>
                <a:rPr lang="en-US" sz="2300">
                  <a:solidFill>
                    <a:srgbClr val="000000"/>
                  </a:solidFill>
                  <a:latin typeface="Open Sauce Light"/>
                </a:rPr>
                <a:t>LiDAR</a:t>
              </a:r>
            </a:p>
            <a:p>
              <a:pPr algn="ctr">
                <a:lnSpc>
                  <a:spcPts val="3450"/>
                </a:lnSpc>
              </a:pPr>
              <a:r>
                <a:rPr lang="en-US" sz="2300">
                  <a:solidFill>
                    <a:srgbClr val="000000"/>
                  </a:solidFill>
                  <a:latin typeface="Open Sauce Light"/>
                </a:rPr>
                <a:t>GPS</a:t>
              </a:r>
            </a:p>
          </p:txBody>
        </p:sp>
        <p:sp>
          <p:nvSpPr>
            <p:cNvPr name="AutoShape 10" id="10"/>
            <p:cNvSpPr/>
            <p:nvPr/>
          </p:nvSpPr>
          <p:spPr>
            <a:xfrm>
              <a:off x="0" y="1053477"/>
              <a:ext cx="5747885" cy="0"/>
            </a:xfrm>
            <a:prstGeom prst="line">
              <a:avLst/>
            </a:prstGeom>
            <a:ln cap="rnd" w="12700">
              <a:solidFill>
                <a:srgbClr val="9179FA"/>
              </a:solidFill>
              <a:prstDash val="solid"/>
              <a:headEnd type="none" len="sm" w="sm"/>
              <a:tailEnd type="none" len="sm" w="sm"/>
            </a:ln>
          </p:spPr>
        </p:sp>
      </p:grpSp>
      <p:grpSp>
        <p:nvGrpSpPr>
          <p:cNvPr name="Group 11" id="11"/>
          <p:cNvGrpSpPr/>
          <p:nvPr/>
        </p:nvGrpSpPr>
        <p:grpSpPr>
          <a:xfrm rot="0">
            <a:off x="12699437" y="5316682"/>
            <a:ext cx="4310914" cy="3299059"/>
            <a:chOff x="0" y="0"/>
            <a:chExt cx="5747885" cy="4398745"/>
          </a:xfrm>
        </p:grpSpPr>
        <p:sp>
          <p:nvSpPr>
            <p:cNvPr name="TextBox 12" id="12"/>
            <p:cNvSpPr txBox="true"/>
            <p:nvPr/>
          </p:nvSpPr>
          <p:spPr>
            <a:xfrm rot="0">
              <a:off x="0" y="-57150"/>
              <a:ext cx="5747885" cy="621230"/>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Light Bold"/>
                </a:rPr>
                <a:t>Other Gadgets</a:t>
              </a:r>
            </a:p>
          </p:txBody>
        </p:sp>
        <p:sp>
          <p:nvSpPr>
            <p:cNvPr name="TextBox 13" id="13"/>
            <p:cNvSpPr txBox="true"/>
            <p:nvPr/>
          </p:nvSpPr>
          <p:spPr>
            <a:xfrm rot="0">
              <a:off x="0" y="1537796"/>
              <a:ext cx="5747885" cy="2860949"/>
            </a:xfrm>
            <a:prstGeom prst="rect">
              <a:avLst/>
            </a:prstGeom>
          </p:spPr>
          <p:txBody>
            <a:bodyPr anchor="t" rtlCol="false" tIns="0" lIns="0" bIns="0" rIns="0">
              <a:spAutoFit/>
            </a:bodyPr>
            <a:lstStyle/>
            <a:p>
              <a:pPr algn="ctr">
                <a:lnSpc>
                  <a:spcPts val="3450"/>
                </a:lnSpc>
              </a:pPr>
              <a:r>
                <a:rPr lang="en-US" sz="2300">
                  <a:solidFill>
                    <a:srgbClr val="000000"/>
                  </a:solidFill>
                  <a:latin typeface="Open Sauce Light"/>
                </a:rPr>
                <a:t>Servo KH42JM2-B01 Motor</a:t>
              </a:r>
            </a:p>
            <a:p>
              <a:pPr algn="ctr">
                <a:lnSpc>
                  <a:spcPts val="3450"/>
                </a:lnSpc>
              </a:pPr>
              <a:r>
                <a:rPr lang="en-US" sz="2300">
                  <a:solidFill>
                    <a:srgbClr val="000000"/>
                  </a:solidFill>
                  <a:latin typeface="Open Sauce Light"/>
                </a:rPr>
                <a:t>Microstep Driver (9~42V DC)</a:t>
              </a:r>
            </a:p>
            <a:p>
              <a:pPr algn="ctr">
                <a:lnSpc>
                  <a:spcPts val="3450"/>
                </a:lnSpc>
              </a:pPr>
              <a:r>
                <a:rPr lang="en-US" sz="2300">
                  <a:solidFill>
                    <a:srgbClr val="000000"/>
                  </a:solidFill>
                  <a:latin typeface="Open Sauce Light"/>
                </a:rPr>
                <a:t>DC Power Adapter (12V-2.8A)</a:t>
              </a:r>
            </a:p>
            <a:p>
              <a:pPr algn="ctr">
                <a:lnSpc>
                  <a:spcPts val="3450"/>
                </a:lnSpc>
              </a:pPr>
              <a:r>
                <a:rPr lang="en-US" sz="2300">
                  <a:solidFill>
                    <a:srgbClr val="000000"/>
                  </a:solidFill>
                  <a:latin typeface="Open Sauce Light"/>
                </a:rPr>
                <a:t>Wooden Bump Replica</a:t>
              </a:r>
            </a:p>
            <a:p>
              <a:pPr algn="ctr">
                <a:lnSpc>
                  <a:spcPts val="3450"/>
                </a:lnSpc>
              </a:pPr>
              <a:r>
                <a:rPr lang="en-US" sz="2300">
                  <a:solidFill>
                    <a:srgbClr val="000000"/>
                  </a:solidFill>
                  <a:latin typeface="Open Sauce Light"/>
                </a:rPr>
                <a:t>Plexiglass Transparent Box</a:t>
              </a:r>
            </a:p>
          </p:txBody>
        </p:sp>
        <p:sp>
          <p:nvSpPr>
            <p:cNvPr name="AutoShape 14" id="14"/>
            <p:cNvSpPr/>
            <p:nvPr/>
          </p:nvSpPr>
          <p:spPr>
            <a:xfrm>
              <a:off x="0" y="1151168"/>
              <a:ext cx="5747885" cy="0"/>
            </a:xfrm>
            <a:prstGeom prst="line">
              <a:avLst/>
            </a:prstGeom>
            <a:ln cap="rnd" w="12700">
              <a:solidFill>
                <a:srgbClr val="9179FA"/>
              </a:solidFill>
              <a:prstDash val="solid"/>
              <a:headEnd type="none" len="sm" w="sm"/>
              <a:tailEnd type="none" len="sm" w="sm"/>
            </a:ln>
          </p:spPr>
        </p:sp>
      </p:gr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811750" y="9810750"/>
            <a:ext cx="476250" cy="476250"/>
          </a:xfrm>
          <a:prstGeom prst="rect">
            <a:avLst/>
          </a:prstGeom>
        </p:spPr>
      </p:pic>
      <p:grpSp>
        <p:nvGrpSpPr>
          <p:cNvPr name="Group 16" id="16"/>
          <p:cNvGrpSpPr/>
          <p:nvPr/>
        </p:nvGrpSpPr>
        <p:grpSpPr>
          <a:xfrm rot="0">
            <a:off x="3052770" y="1396713"/>
            <a:ext cx="12182460" cy="1822593"/>
            <a:chOff x="0" y="0"/>
            <a:chExt cx="16243280" cy="2430124"/>
          </a:xfrm>
        </p:grpSpPr>
        <p:sp>
          <p:nvSpPr>
            <p:cNvPr name="TextBox 17" id="17"/>
            <p:cNvSpPr txBox="true"/>
            <p:nvPr/>
          </p:nvSpPr>
          <p:spPr>
            <a:xfrm rot="0">
              <a:off x="0" y="0"/>
              <a:ext cx="16243280" cy="1498564"/>
            </a:xfrm>
            <a:prstGeom prst="rect">
              <a:avLst/>
            </a:prstGeom>
          </p:spPr>
          <p:txBody>
            <a:bodyPr anchor="t" rtlCol="false" tIns="0" lIns="0" bIns="0" rIns="0">
              <a:spAutoFit/>
            </a:bodyPr>
            <a:lstStyle/>
            <a:p>
              <a:pPr algn="ctr">
                <a:lnSpc>
                  <a:spcPts val="8879"/>
                </a:lnSpc>
              </a:pPr>
              <a:r>
                <a:rPr lang="en-US" sz="7399">
                  <a:solidFill>
                    <a:srgbClr val="000000"/>
                  </a:solidFill>
                  <a:latin typeface="Open Sauce Light"/>
                </a:rPr>
                <a:t>Tools and Technologies</a:t>
              </a:r>
            </a:p>
          </p:txBody>
        </p:sp>
        <p:sp>
          <p:nvSpPr>
            <p:cNvPr name="TextBox 18" id="18"/>
            <p:cNvSpPr txBox="true"/>
            <p:nvPr/>
          </p:nvSpPr>
          <p:spPr>
            <a:xfrm rot="0">
              <a:off x="0" y="1755155"/>
              <a:ext cx="16243280" cy="674969"/>
            </a:xfrm>
            <a:prstGeom prst="rect">
              <a:avLst/>
            </a:prstGeom>
          </p:spPr>
          <p:txBody>
            <a:bodyPr anchor="t" rtlCol="false" tIns="0" lIns="0" bIns="0" rIns="0">
              <a:spAutoFit/>
            </a:bodyPr>
            <a:lstStyle/>
            <a:p>
              <a:pPr algn="ctr">
                <a:lnSpc>
                  <a:spcPts val="4350"/>
                </a:lnSpc>
              </a:pPr>
              <a:r>
                <a:rPr lang="en-US" sz="2900">
                  <a:solidFill>
                    <a:srgbClr val="000000"/>
                  </a:solidFill>
                  <a:latin typeface="Open Sauce Light"/>
                </a:rPr>
                <a:t>SSBump uses various IoT-based hardware, technologies, and tools: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7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8100000">
            <a:off x="12030048" y="-2646846"/>
            <a:ext cx="12060782" cy="9166194"/>
          </a:xfrm>
          <a:prstGeom prst="rect">
            <a:avLst/>
          </a:prstGeom>
        </p:spPr>
      </p:pic>
      <p:pic>
        <p:nvPicPr>
          <p:cNvPr name="Picture 3" id="3"/>
          <p:cNvPicPr>
            <a:picLocks noChangeAspect="true"/>
          </p:cNvPicPr>
          <p:nvPr/>
        </p:nvPicPr>
        <p:blipFill>
          <a:blip r:embed="rId3">
            <a:alphaModFix amt="7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8100000">
            <a:off x="-5722197" y="1542147"/>
            <a:ext cx="12060782" cy="9166194"/>
          </a:xfrm>
          <a:prstGeom prst="rect">
            <a:avLst/>
          </a:prstGeom>
        </p:spPr>
      </p:pic>
      <p:pic>
        <p:nvPicPr>
          <p:cNvPr name="Picture 4" id="4"/>
          <p:cNvPicPr>
            <a:picLocks noChangeAspect="true"/>
          </p:cNvPicPr>
          <p:nvPr/>
        </p:nvPicPr>
        <p:blipFill>
          <a:blip r:embed="rId5"/>
          <a:srcRect l="0" t="23164" r="0" b="16214"/>
          <a:stretch>
            <a:fillRect/>
          </a:stretch>
        </p:blipFill>
        <p:spPr>
          <a:xfrm flipH="false" flipV="false" rot="0">
            <a:off x="2196646" y="4180978"/>
            <a:ext cx="6414499" cy="3888532"/>
          </a:xfrm>
          <a:prstGeom prst="rect">
            <a:avLst/>
          </a:prstGeom>
        </p:spPr>
      </p:pic>
      <p:pic>
        <p:nvPicPr>
          <p:cNvPr name="Picture 5" id="5"/>
          <p:cNvPicPr>
            <a:picLocks noChangeAspect="true"/>
          </p:cNvPicPr>
          <p:nvPr/>
        </p:nvPicPr>
        <p:blipFill>
          <a:blip r:embed="rId6"/>
          <a:srcRect l="22920" t="11860" r="24501" b="19363"/>
          <a:stretch>
            <a:fillRect/>
          </a:stretch>
        </p:blipFill>
        <p:spPr>
          <a:xfrm flipH="false" flipV="false" rot="0">
            <a:off x="10765701" y="1828522"/>
            <a:ext cx="5068550" cy="6629956"/>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822314" y="9810750"/>
            <a:ext cx="476250" cy="476250"/>
          </a:xfrm>
          <a:prstGeom prst="rect">
            <a:avLst/>
          </a:prstGeom>
        </p:spPr>
      </p:pic>
      <p:sp>
        <p:nvSpPr>
          <p:cNvPr name="TextBox 7" id="7"/>
          <p:cNvSpPr txBox="true"/>
          <p:nvPr/>
        </p:nvSpPr>
        <p:spPr>
          <a:xfrm rot="0">
            <a:off x="1028700" y="1442983"/>
            <a:ext cx="7582445" cy="828567"/>
          </a:xfrm>
          <a:prstGeom prst="rect">
            <a:avLst/>
          </a:prstGeom>
        </p:spPr>
        <p:txBody>
          <a:bodyPr anchor="t" rtlCol="false" tIns="0" lIns="0" bIns="0" rIns="0">
            <a:spAutoFit/>
          </a:bodyPr>
          <a:lstStyle/>
          <a:p>
            <a:pPr algn="just">
              <a:lnSpc>
                <a:spcPts val="6600"/>
              </a:lnSpc>
            </a:pPr>
            <a:r>
              <a:rPr lang="en-US" sz="5500">
                <a:solidFill>
                  <a:srgbClr val="000000"/>
                </a:solidFill>
                <a:latin typeface="Open Sauce Light Bold"/>
              </a:rPr>
              <a:t>Application of LoRa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8283292" y="-368707"/>
            <a:ext cx="12060782" cy="9166194"/>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821673" y="3764234"/>
            <a:ext cx="3996500" cy="4114800"/>
          </a:xfrm>
          <a:prstGeom prst="rect">
            <a:avLst/>
          </a:prstGeom>
        </p:spPr>
      </p:pic>
      <p:pic>
        <p:nvPicPr>
          <p:cNvPr name="Picture 4" id="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1602618" y="1489512"/>
            <a:ext cx="3571773" cy="7307975"/>
          </a:xfrm>
          <a:prstGeom prst="rect">
            <a:avLst/>
          </a:prstGeom>
        </p:spPr>
      </p:pic>
      <p:pic>
        <p:nvPicPr>
          <p:cNvPr name="Picture 5" id="5"/>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7811750" y="9810750"/>
            <a:ext cx="476250" cy="476250"/>
          </a:xfrm>
          <a:prstGeom prst="rect">
            <a:avLst/>
          </a:prstGeom>
        </p:spPr>
      </p:pic>
      <p:sp>
        <p:nvSpPr>
          <p:cNvPr name="TextBox 6" id="6"/>
          <p:cNvSpPr txBox="true"/>
          <p:nvPr/>
        </p:nvSpPr>
        <p:spPr>
          <a:xfrm rot="0">
            <a:off x="1028700" y="1028700"/>
            <a:ext cx="7582445" cy="1657133"/>
          </a:xfrm>
          <a:prstGeom prst="rect">
            <a:avLst/>
          </a:prstGeom>
        </p:spPr>
        <p:txBody>
          <a:bodyPr anchor="t" rtlCol="false" tIns="0" lIns="0" bIns="0" rIns="0">
            <a:spAutoFit/>
          </a:bodyPr>
          <a:lstStyle/>
          <a:p>
            <a:pPr>
              <a:lnSpc>
                <a:spcPts val="6600"/>
              </a:lnSpc>
            </a:pPr>
            <a:r>
              <a:rPr lang="en-US" sz="5500">
                <a:solidFill>
                  <a:srgbClr val="FFFFFF"/>
                </a:solidFill>
                <a:latin typeface="Open Sauce Light Bold"/>
              </a:rPr>
              <a:t>Application of Cellular Networks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DAFj6WG1GHs</dc:identifier>
  <dcterms:modified xsi:type="dcterms:W3CDTF">2011-08-01T06:04:30Z</dcterms:modified>
  <cp:revision>1</cp:revision>
  <dc:title>Intelligent Traffic Control via IoT-based Smart Speed Bump</dc:title>
</cp:coreProperties>
</file>